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0.jpg" ContentType="image/jpeg"/>
  <Override PartName="/ppt/media/image7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7" r:id="rId5"/>
    <p:sldId id="258" r:id="rId6"/>
    <p:sldId id="382" r:id="rId7"/>
    <p:sldId id="276" r:id="rId8"/>
    <p:sldId id="285" r:id="rId9"/>
    <p:sldId id="274" r:id="rId10"/>
    <p:sldId id="286" r:id="rId11"/>
    <p:sldId id="297" r:id="rId12"/>
    <p:sldId id="385" r:id="rId13"/>
    <p:sldId id="386" r:id="rId14"/>
    <p:sldId id="388" r:id="rId15"/>
    <p:sldId id="389" r:id="rId16"/>
    <p:sldId id="384" r:id="rId17"/>
    <p:sldId id="398" r:id="rId18"/>
    <p:sldId id="401" r:id="rId19"/>
    <p:sldId id="381" r:id="rId20"/>
    <p:sldId id="380" r:id="rId21"/>
    <p:sldId id="390" r:id="rId22"/>
    <p:sldId id="392" r:id="rId23"/>
    <p:sldId id="391" r:id="rId24"/>
    <p:sldId id="269" r:id="rId25"/>
    <p:sldId id="400" r:id="rId26"/>
    <p:sldId id="287" r:id="rId27"/>
    <p:sldId id="295" r:id="rId28"/>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5F12"/>
    <a:srgbClr val="ED7C2F"/>
    <a:srgbClr val="FFFFFF"/>
    <a:srgbClr val="BA7B1B"/>
    <a:srgbClr val="9D9C98"/>
    <a:srgbClr val="9FADB4"/>
    <a:srgbClr val="00C0BE"/>
    <a:srgbClr val="FFCC95"/>
    <a:srgbClr val="00808D"/>
    <a:srgbClr val="638A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p:cViewPr varScale="1">
        <p:scale>
          <a:sx n="67" d="100"/>
          <a:sy n="67" d="100"/>
        </p:scale>
        <p:origin x="1476" y="72"/>
      </p:cViewPr>
      <p:guideLst/>
    </p:cSldViewPr>
  </p:slideViewPr>
  <p:notesTextViewPr>
    <p:cViewPr>
      <p:scale>
        <a:sx n="153" d="100"/>
        <a:sy n="153"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FD20F32-C822-4FFF-9E98-DBD277DD3435}" type="datetimeFigureOut">
              <a:rPr lang="en-IN" smtClean="0"/>
              <a:t>25-09-2024</a:t>
            </a:fld>
            <a:endParaRPr lang="en-IN"/>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IN"/>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IN"/>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69DF4BD-14FC-4035-B56D-BD0E09F55E51}" type="slidenum">
              <a:rPr lang="en-IN" smtClean="0"/>
              <a:t>‹#›</a:t>
            </a:fld>
            <a:endParaRPr lang="en-IN"/>
          </a:p>
        </p:txBody>
      </p:sp>
    </p:spTree>
    <p:extLst>
      <p:ext uri="{BB962C8B-B14F-4D97-AF65-F5344CB8AC3E}">
        <p14:creationId xmlns:p14="http://schemas.microsoft.com/office/powerpoint/2010/main" val="1269159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9DF4BD-14FC-4035-B56D-BD0E09F55E51}" type="slidenum">
              <a:rPr lang="en-IN" smtClean="0"/>
              <a:t>3</a:t>
            </a:fld>
            <a:endParaRPr lang="en-IN"/>
          </a:p>
        </p:txBody>
      </p:sp>
    </p:spTree>
    <p:extLst>
      <p:ext uri="{BB962C8B-B14F-4D97-AF65-F5344CB8AC3E}">
        <p14:creationId xmlns:p14="http://schemas.microsoft.com/office/powerpoint/2010/main" val="47027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9DF4BD-14FC-4035-B56D-BD0E09F55E51}" type="slidenum">
              <a:rPr lang="en-IN" smtClean="0"/>
              <a:t>4</a:t>
            </a:fld>
            <a:endParaRPr lang="en-IN"/>
          </a:p>
        </p:txBody>
      </p:sp>
    </p:spTree>
    <p:extLst>
      <p:ext uri="{BB962C8B-B14F-4D97-AF65-F5344CB8AC3E}">
        <p14:creationId xmlns:p14="http://schemas.microsoft.com/office/powerpoint/2010/main" val="3746676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9DF4BD-14FC-4035-B56D-BD0E09F55E51}" type="slidenum">
              <a:rPr lang="en-IN" smtClean="0"/>
              <a:t>9</a:t>
            </a:fld>
            <a:endParaRPr lang="en-IN"/>
          </a:p>
        </p:txBody>
      </p:sp>
    </p:spTree>
    <p:extLst>
      <p:ext uri="{BB962C8B-B14F-4D97-AF65-F5344CB8AC3E}">
        <p14:creationId xmlns:p14="http://schemas.microsoft.com/office/powerpoint/2010/main" val="1738081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9DF4BD-14FC-4035-B56D-BD0E09F55E51}" type="slidenum">
              <a:rPr lang="en-IN" smtClean="0"/>
              <a:t>13</a:t>
            </a:fld>
            <a:endParaRPr lang="en-IN"/>
          </a:p>
        </p:txBody>
      </p:sp>
    </p:spTree>
    <p:extLst>
      <p:ext uri="{BB962C8B-B14F-4D97-AF65-F5344CB8AC3E}">
        <p14:creationId xmlns:p14="http://schemas.microsoft.com/office/powerpoint/2010/main" val="1315953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5667E5-6D52-49DB-967D-D60A94F7FD87}" type="datetimeFigureOut">
              <a:rPr lang="en-IN" smtClean="0"/>
              <a:t>25-09-2024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41B30E-CF00-4F5D-973D-3E3E50E6D3CA}" type="slidenum">
              <a:rPr lang="en-IN" smtClean="0"/>
              <a:t>‹#›</a:t>
            </a:fld>
            <a:endParaRPr lang="en-IN"/>
          </a:p>
        </p:txBody>
      </p:sp>
    </p:spTree>
    <p:extLst>
      <p:ext uri="{BB962C8B-B14F-4D97-AF65-F5344CB8AC3E}">
        <p14:creationId xmlns:p14="http://schemas.microsoft.com/office/powerpoint/2010/main" val="292960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667E5-6D52-49DB-967D-D60A94F7FD87}" type="datetimeFigureOut">
              <a:rPr lang="en-IN" smtClean="0"/>
              <a:t>25-09-2024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41B30E-CF00-4F5D-973D-3E3E50E6D3CA}" type="slidenum">
              <a:rPr lang="en-IN" smtClean="0"/>
              <a:t>‹#›</a:t>
            </a:fld>
            <a:endParaRPr lang="en-IN"/>
          </a:p>
        </p:txBody>
      </p:sp>
    </p:spTree>
    <p:extLst>
      <p:ext uri="{BB962C8B-B14F-4D97-AF65-F5344CB8AC3E}">
        <p14:creationId xmlns:p14="http://schemas.microsoft.com/office/powerpoint/2010/main" val="380687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667E5-6D52-49DB-967D-D60A94F7FD87}" type="datetimeFigureOut">
              <a:rPr lang="en-IN" smtClean="0"/>
              <a:t>25-09-2024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41B30E-CF00-4F5D-973D-3E3E50E6D3CA}" type="slidenum">
              <a:rPr lang="en-IN" smtClean="0"/>
              <a:t>‹#›</a:t>
            </a:fld>
            <a:endParaRPr lang="en-IN"/>
          </a:p>
        </p:txBody>
      </p:sp>
    </p:spTree>
    <p:extLst>
      <p:ext uri="{BB962C8B-B14F-4D97-AF65-F5344CB8AC3E}">
        <p14:creationId xmlns:p14="http://schemas.microsoft.com/office/powerpoint/2010/main" val="1170836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667E5-6D52-49DB-967D-D60A94F7FD87}" type="datetimeFigureOut">
              <a:rPr lang="en-IN" smtClean="0"/>
              <a:t>25-09-2024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41B30E-CF00-4F5D-973D-3E3E50E6D3CA}" type="slidenum">
              <a:rPr lang="en-IN" smtClean="0"/>
              <a:t>‹#›</a:t>
            </a:fld>
            <a:endParaRPr lang="en-IN"/>
          </a:p>
        </p:txBody>
      </p:sp>
    </p:spTree>
    <p:extLst>
      <p:ext uri="{BB962C8B-B14F-4D97-AF65-F5344CB8AC3E}">
        <p14:creationId xmlns:p14="http://schemas.microsoft.com/office/powerpoint/2010/main" val="44204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5667E5-6D52-49DB-967D-D60A94F7FD87}" type="datetimeFigureOut">
              <a:rPr lang="en-IN" smtClean="0"/>
              <a:t>25-09-2024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41B30E-CF00-4F5D-973D-3E3E50E6D3CA}" type="slidenum">
              <a:rPr lang="en-IN" smtClean="0"/>
              <a:t>‹#›</a:t>
            </a:fld>
            <a:endParaRPr lang="en-IN"/>
          </a:p>
        </p:txBody>
      </p:sp>
    </p:spTree>
    <p:extLst>
      <p:ext uri="{BB962C8B-B14F-4D97-AF65-F5344CB8AC3E}">
        <p14:creationId xmlns:p14="http://schemas.microsoft.com/office/powerpoint/2010/main" val="1160704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5667E5-6D52-49DB-967D-D60A94F7FD87}" type="datetimeFigureOut">
              <a:rPr lang="en-IN" smtClean="0"/>
              <a:t>25-09-2024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41B30E-CF00-4F5D-973D-3E3E50E6D3CA}" type="slidenum">
              <a:rPr lang="en-IN" smtClean="0"/>
              <a:t>‹#›</a:t>
            </a:fld>
            <a:endParaRPr lang="en-IN"/>
          </a:p>
        </p:txBody>
      </p:sp>
    </p:spTree>
    <p:extLst>
      <p:ext uri="{BB962C8B-B14F-4D97-AF65-F5344CB8AC3E}">
        <p14:creationId xmlns:p14="http://schemas.microsoft.com/office/powerpoint/2010/main" val="4144941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5667E5-6D52-49DB-967D-D60A94F7FD87}" type="datetimeFigureOut">
              <a:rPr lang="en-IN" smtClean="0"/>
              <a:t>25-09-2024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41B30E-CF00-4F5D-973D-3E3E50E6D3CA}" type="slidenum">
              <a:rPr lang="en-IN" smtClean="0"/>
              <a:t>‹#›</a:t>
            </a:fld>
            <a:endParaRPr lang="en-IN"/>
          </a:p>
        </p:txBody>
      </p:sp>
    </p:spTree>
    <p:extLst>
      <p:ext uri="{BB962C8B-B14F-4D97-AF65-F5344CB8AC3E}">
        <p14:creationId xmlns:p14="http://schemas.microsoft.com/office/powerpoint/2010/main" val="4144482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5667E5-6D52-49DB-967D-D60A94F7FD87}" type="datetimeFigureOut">
              <a:rPr lang="en-IN" smtClean="0"/>
              <a:t>25-09-2024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41B30E-CF00-4F5D-973D-3E3E50E6D3CA}" type="slidenum">
              <a:rPr lang="en-IN" smtClean="0"/>
              <a:t>‹#›</a:t>
            </a:fld>
            <a:endParaRPr lang="en-IN"/>
          </a:p>
        </p:txBody>
      </p:sp>
    </p:spTree>
    <p:extLst>
      <p:ext uri="{BB962C8B-B14F-4D97-AF65-F5344CB8AC3E}">
        <p14:creationId xmlns:p14="http://schemas.microsoft.com/office/powerpoint/2010/main" val="2925660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5667E5-6D52-49DB-967D-D60A94F7FD87}" type="datetimeFigureOut">
              <a:rPr lang="en-IN" smtClean="0"/>
              <a:t>25-09-2024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B41B30E-CF00-4F5D-973D-3E3E50E6D3CA}" type="slidenum">
              <a:rPr lang="en-IN" smtClean="0"/>
              <a:t>‹#›</a:t>
            </a:fld>
            <a:endParaRPr lang="en-IN"/>
          </a:p>
        </p:txBody>
      </p:sp>
    </p:spTree>
    <p:extLst>
      <p:ext uri="{BB962C8B-B14F-4D97-AF65-F5344CB8AC3E}">
        <p14:creationId xmlns:p14="http://schemas.microsoft.com/office/powerpoint/2010/main" val="2387605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5667E5-6D52-49DB-967D-D60A94F7FD87}" type="datetimeFigureOut">
              <a:rPr lang="en-IN" smtClean="0"/>
              <a:t>25-09-2024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41B30E-CF00-4F5D-973D-3E3E50E6D3CA}" type="slidenum">
              <a:rPr lang="en-IN" smtClean="0"/>
              <a:t>‹#›</a:t>
            </a:fld>
            <a:endParaRPr lang="en-IN"/>
          </a:p>
        </p:txBody>
      </p:sp>
    </p:spTree>
    <p:extLst>
      <p:ext uri="{BB962C8B-B14F-4D97-AF65-F5344CB8AC3E}">
        <p14:creationId xmlns:p14="http://schemas.microsoft.com/office/powerpoint/2010/main" val="617371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5667E5-6D52-49DB-967D-D60A94F7FD87}" type="datetimeFigureOut">
              <a:rPr lang="en-IN" smtClean="0"/>
              <a:t>25-09-2024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41B30E-CF00-4F5D-973D-3E3E50E6D3CA}" type="slidenum">
              <a:rPr lang="en-IN" smtClean="0"/>
              <a:t>‹#›</a:t>
            </a:fld>
            <a:endParaRPr lang="en-IN"/>
          </a:p>
        </p:txBody>
      </p:sp>
    </p:spTree>
    <p:extLst>
      <p:ext uri="{BB962C8B-B14F-4D97-AF65-F5344CB8AC3E}">
        <p14:creationId xmlns:p14="http://schemas.microsoft.com/office/powerpoint/2010/main" val="4075178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667E5-6D52-49DB-967D-D60A94F7FD87}" type="datetimeFigureOut">
              <a:rPr lang="en-IN" smtClean="0"/>
              <a:t>25-09-2024</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1B30E-CF00-4F5D-973D-3E3E50E6D3CA}" type="slidenum">
              <a:rPr lang="en-IN" smtClean="0"/>
              <a:t>‹#›</a:t>
            </a:fld>
            <a:endParaRPr lang="en-IN"/>
          </a:p>
        </p:txBody>
      </p:sp>
    </p:spTree>
    <p:extLst>
      <p:ext uri="{BB962C8B-B14F-4D97-AF65-F5344CB8AC3E}">
        <p14:creationId xmlns:p14="http://schemas.microsoft.com/office/powerpoint/2010/main" val="12311527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2.png"/><Relationship Id="rId16"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3.jpg"/><Relationship Id="rId9" Type="http://schemas.openxmlformats.org/officeDocument/2006/relationships/image" Target="../media/image6.png"/><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4.png"/><Relationship Id="rId7"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11" Type="http://schemas.microsoft.com/office/2007/relationships/hdphoto" Target="../media/hdphoto4.wdp"/><Relationship Id="rId5" Type="http://schemas.openxmlformats.org/officeDocument/2006/relationships/image" Target="../media/image40.jp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hyperlink" Target="https://en.wikipedia.org/wiki/Oil_and_Natural_Gas_Corporation" TargetMode="External"/><Relationship Id="rId18" Type="http://schemas.openxmlformats.org/officeDocument/2006/relationships/image" Target="../media/image56.jpg"/><Relationship Id="rId26" Type="http://schemas.openxmlformats.org/officeDocument/2006/relationships/image" Target="../media/image64.jpg"/><Relationship Id="rId3" Type="http://schemas.openxmlformats.org/officeDocument/2006/relationships/image" Target="../media/image45.png"/><Relationship Id="rId21" Type="http://schemas.openxmlformats.org/officeDocument/2006/relationships/image" Target="../media/image59.jpg"/><Relationship Id="rId34" Type="http://schemas.openxmlformats.org/officeDocument/2006/relationships/image" Target="../media/image72.jpg"/><Relationship Id="rId7" Type="http://schemas.openxmlformats.org/officeDocument/2006/relationships/image" Target="../media/image49.png"/><Relationship Id="rId12" Type="http://schemas.openxmlformats.org/officeDocument/2006/relationships/image" Target="../media/image52.png"/><Relationship Id="rId17" Type="http://schemas.openxmlformats.org/officeDocument/2006/relationships/image" Target="../media/image55.jpg"/><Relationship Id="rId25" Type="http://schemas.openxmlformats.org/officeDocument/2006/relationships/image" Target="../media/image63.jpg"/><Relationship Id="rId33" Type="http://schemas.openxmlformats.org/officeDocument/2006/relationships/image" Target="../media/image71.jpg"/><Relationship Id="rId2" Type="http://schemas.openxmlformats.org/officeDocument/2006/relationships/image" Target="../media/image14.png"/><Relationship Id="rId16" Type="http://schemas.openxmlformats.org/officeDocument/2006/relationships/image" Target="../media/image54.png"/><Relationship Id="rId20" Type="http://schemas.openxmlformats.org/officeDocument/2006/relationships/image" Target="../media/image58.jpg"/><Relationship Id="rId29" Type="http://schemas.openxmlformats.org/officeDocument/2006/relationships/image" Target="../media/image67.jp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hyperlink" Target="https://ta.wikipedia.org/wiki/%E0%AE%AA%E0%AE%9F%E0%AE%BF%E0%AE%AE%E0%AE%AE%E0%AF%8D:Vistara_logo.svg" TargetMode="External"/><Relationship Id="rId24" Type="http://schemas.openxmlformats.org/officeDocument/2006/relationships/image" Target="../media/image62.jpg"/><Relationship Id="rId32" Type="http://schemas.openxmlformats.org/officeDocument/2006/relationships/image" Target="../media/image70.png"/><Relationship Id="rId5" Type="http://schemas.openxmlformats.org/officeDocument/2006/relationships/image" Target="../media/image47.png"/><Relationship Id="rId15" Type="http://schemas.openxmlformats.org/officeDocument/2006/relationships/hyperlink" Target="https://commons.wikimedia.org/wiki/File:Tata_logo.svg" TargetMode="External"/><Relationship Id="rId23" Type="http://schemas.openxmlformats.org/officeDocument/2006/relationships/image" Target="../media/image61.jpeg"/><Relationship Id="rId28" Type="http://schemas.openxmlformats.org/officeDocument/2006/relationships/image" Target="../media/image66.gif"/><Relationship Id="rId36" Type="http://schemas.openxmlformats.org/officeDocument/2006/relationships/image" Target="../media/image74.png"/><Relationship Id="rId10" Type="http://schemas.openxmlformats.org/officeDocument/2006/relationships/image" Target="../media/image51.png"/><Relationship Id="rId19" Type="http://schemas.openxmlformats.org/officeDocument/2006/relationships/image" Target="../media/image57.jpg"/><Relationship Id="rId31" Type="http://schemas.openxmlformats.org/officeDocument/2006/relationships/image" Target="../media/image69.jpg"/><Relationship Id="rId4" Type="http://schemas.openxmlformats.org/officeDocument/2006/relationships/image" Target="../media/image46.png"/><Relationship Id="rId9" Type="http://schemas.openxmlformats.org/officeDocument/2006/relationships/image" Target="../media/image50.jpeg"/><Relationship Id="rId14" Type="http://schemas.openxmlformats.org/officeDocument/2006/relationships/image" Target="../media/image53.png"/><Relationship Id="rId22" Type="http://schemas.openxmlformats.org/officeDocument/2006/relationships/image" Target="../media/image60.jpg"/><Relationship Id="rId27" Type="http://schemas.openxmlformats.org/officeDocument/2006/relationships/image" Target="../media/image65.jpg"/><Relationship Id="rId30" Type="http://schemas.openxmlformats.org/officeDocument/2006/relationships/image" Target="../media/image68.png"/><Relationship Id="rId35" Type="http://schemas.openxmlformats.org/officeDocument/2006/relationships/image" Target="../media/image73.jpg"/><Relationship Id="rId8" Type="http://schemas.openxmlformats.org/officeDocument/2006/relationships/hyperlink" Target="https://commons.wikimedia.org/wiki/File:Mitsubishi_Electric_logo.sv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8EEF750F-3CBD-9115-9385-120D356FD03A}"/>
              </a:ext>
            </a:extLst>
          </p:cNvPr>
          <p:cNvSpPr/>
          <p:nvPr/>
        </p:nvSpPr>
        <p:spPr>
          <a:xfrm>
            <a:off x="2051062" y="2869660"/>
            <a:ext cx="5041876" cy="1118680"/>
          </a:xfrm>
          <a:prstGeom prst="rect">
            <a:avLst/>
          </a:prstGeom>
          <a:blipFill>
            <a:blip r:embed="rId2" cstate="print"/>
            <a:stretch>
              <a:fillRect/>
            </a:stretch>
          </a:blipFill>
        </p:spPr>
        <p:txBody>
          <a:bodyPr wrap="square" lIns="0" tIns="0" rIns="0" bIns="0" rtlCol="0"/>
          <a:lstStyle/>
          <a:p>
            <a:endParaRPr/>
          </a:p>
        </p:txBody>
      </p:sp>
      <p:sp>
        <p:nvSpPr>
          <p:cNvPr id="5" name="Right Triangle 4">
            <a:extLst>
              <a:ext uri="{FF2B5EF4-FFF2-40B4-BE49-F238E27FC236}">
                <a16:creationId xmlns:a16="http://schemas.microsoft.com/office/drawing/2014/main" id="{1D847CD6-9615-E4DD-DE3E-5834282AC5EE}"/>
              </a:ext>
            </a:extLst>
          </p:cNvPr>
          <p:cNvSpPr/>
          <p:nvPr/>
        </p:nvSpPr>
        <p:spPr>
          <a:xfrm flipH="1">
            <a:off x="4672012" y="3571875"/>
            <a:ext cx="4471987" cy="3286126"/>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311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Black" panose="020B0A02040204020203" pitchFamily="34" charset="0"/>
              <a:ea typeface="Segoe UI Black" panose="020B0A02040204020203" pitchFamily="34" charset="0"/>
            </a:endParaRPr>
          </a:p>
        </p:txBody>
      </p:sp>
      <p:sp>
        <p:nvSpPr>
          <p:cNvPr id="6" name="Rectangle 5">
            <a:extLst>
              <a:ext uri="{FF2B5EF4-FFF2-40B4-BE49-F238E27FC236}">
                <a16:creationId xmlns:a16="http://schemas.microsoft.com/office/drawing/2014/main" id="{B26B1D37-D771-D976-AF1C-18A33F45D96E}"/>
              </a:ext>
            </a:extLst>
          </p:cNvPr>
          <p:cNvSpPr/>
          <p:nvPr/>
        </p:nvSpPr>
        <p:spPr>
          <a:xfrm>
            <a:off x="33335" y="-223"/>
            <a:ext cx="9096377" cy="486109"/>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KPI Delivered: Apr 23 till Feb24</a:t>
            </a:r>
          </a:p>
        </p:txBody>
      </p:sp>
      <p:pic>
        <p:nvPicPr>
          <p:cNvPr id="7" name="Picture 6" descr="Logo&#10;&#10;Description automatically generated">
            <a:extLst>
              <a:ext uri="{FF2B5EF4-FFF2-40B4-BE49-F238E27FC236}">
                <a16:creationId xmlns:a16="http://schemas.microsoft.com/office/drawing/2014/main" id="{C8EC9CE4-AD33-73AB-ECAC-0BDDEB4AF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8" name="Right Triangle 7">
            <a:extLst>
              <a:ext uri="{FF2B5EF4-FFF2-40B4-BE49-F238E27FC236}">
                <a16:creationId xmlns:a16="http://schemas.microsoft.com/office/drawing/2014/main" id="{B3673185-1490-3A79-4D0B-E0FF1AE09CB4}"/>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7" name="Freeform: Shape 26">
            <a:extLst>
              <a:ext uri="{FF2B5EF4-FFF2-40B4-BE49-F238E27FC236}">
                <a16:creationId xmlns:a16="http://schemas.microsoft.com/office/drawing/2014/main" id="{F41EDECA-3EE8-745A-691A-C065386D12E2}"/>
              </a:ext>
            </a:extLst>
          </p:cNvPr>
          <p:cNvSpPr/>
          <p:nvPr/>
        </p:nvSpPr>
        <p:spPr>
          <a:xfrm>
            <a:off x="4464505" y="1828482"/>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28" name="Freeform: Shape 27">
            <a:extLst>
              <a:ext uri="{FF2B5EF4-FFF2-40B4-BE49-F238E27FC236}">
                <a16:creationId xmlns:a16="http://schemas.microsoft.com/office/drawing/2014/main" id="{E8ADEA0A-CB3E-BD3D-AE8E-3C0F3D936A93}"/>
              </a:ext>
            </a:extLst>
          </p:cNvPr>
          <p:cNvSpPr/>
          <p:nvPr/>
        </p:nvSpPr>
        <p:spPr>
          <a:xfrm>
            <a:off x="4064030" y="2616535"/>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0" name="Freeform: Shape 29">
            <a:extLst>
              <a:ext uri="{FF2B5EF4-FFF2-40B4-BE49-F238E27FC236}">
                <a16:creationId xmlns:a16="http://schemas.microsoft.com/office/drawing/2014/main" id="{0D9EA89A-4CCE-78B8-DE2A-71B38BFE1DFD}"/>
              </a:ext>
            </a:extLst>
          </p:cNvPr>
          <p:cNvSpPr/>
          <p:nvPr/>
        </p:nvSpPr>
        <p:spPr>
          <a:xfrm>
            <a:off x="4066804" y="4149487"/>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1" name="Freeform: Shape 30">
            <a:extLst>
              <a:ext uri="{FF2B5EF4-FFF2-40B4-BE49-F238E27FC236}">
                <a16:creationId xmlns:a16="http://schemas.microsoft.com/office/drawing/2014/main" id="{13D6A589-B571-F5C8-D4B4-5B3374D6EA6C}"/>
              </a:ext>
            </a:extLst>
          </p:cNvPr>
          <p:cNvSpPr/>
          <p:nvPr/>
        </p:nvSpPr>
        <p:spPr>
          <a:xfrm>
            <a:off x="4464505" y="4936680"/>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49" name="Rectangle 48">
            <a:extLst>
              <a:ext uri="{FF2B5EF4-FFF2-40B4-BE49-F238E27FC236}">
                <a16:creationId xmlns:a16="http://schemas.microsoft.com/office/drawing/2014/main" id="{54C3DD86-F529-623B-3F88-14FB5FD36242}"/>
              </a:ext>
            </a:extLst>
          </p:cNvPr>
          <p:cNvSpPr/>
          <p:nvPr/>
        </p:nvSpPr>
        <p:spPr>
          <a:xfrm>
            <a:off x="3866950" y="4043596"/>
            <a:ext cx="1933839" cy="1790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3" name="Table 12">
            <a:extLst>
              <a:ext uri="{FF2B5EF4-FFF2-40B4-BE49-F238E27FC236}">
                <a16:creationId xmlns:a16="http://schemas.microsoft.com/office/drawing/2014/main" id="{B8D704BE-2254-CE8B-64FD-FC875154AC06}"/>
              </a:ext>
            </a:extLst>
          </p:cNvPr>
          <p:cNvGraphicFramePr>
            <a:graphicFrameLocks noGrp="1"/>
          </p:cNvGraphicFramePr>
          <p:nvPr/>
        </p:nvGraphicFramePr>
        <p:xfrm>
          <a:off x="271463" y="1023405"/>
          <a:ext cx="8752306" cy="4445789"/>
        </p:xfrm>
        <a:graphic>
          <a:graphicData uri="http://schemas.openxmlformats.org/drawingml/2006/table">
            <a:tbl>
              <a:tblPr/>
              <a:tblGrid>
                <a:gridCol w="800686">
                  <a:extLst>
                    <a:ext uri="{9D8B030D-6E8A-4147-A177-3AD203B41FA5}">
                      <a16:colId xmlns:a16="http://schemas.microsoft.com/office/drawing/2014/main" val="406323561"/>
                    </a:ext>
                  </a:extLst>
                </a:gridCol>
                <a:gridCol w="662635">
                  <a:extLst>
                    <a:ext uri="{9D8B030D-6E8A-4147-A177-3AD203B41FA5}">
                      <a16:colId xmlns:a16="http://schemas.microsoft.com/office/drawing/2014/main" val="257172975"/>
                    </a:ext>
                  </a:extLst>
                </a:gridCol>
                <a:gridCol w="662635">
                  <a:extLst>
                    <a:ext uri="{9D8B030D-6E8A-4147-A177-3AD203B41FA5}">
                      <a16:colId xmlns:a16="http://schemas.microsoft.com/office/drawing/2014/main" val="2264964296"/>
                    </a:ext>
                  </a:extLst>
                </a:gridCol>
                <a:gridCol w="662635">
                  <a:extLst>
                    <a:ext uri="{9D8B030D-6E8A-4147-A177-3AD203B41FA5}">
                      <a16:colId xmlns:a16="http://schemas.microsoft.com/office/drawing/2014/main" val="2394530718"/>
                    </a:ext>
                  </a:extLst>
                </a:gridCol>
                <a:gridCol w="662635">
                  <a:extLst>
                    <a:ext uri="{9D8B030D-6E8A-4147-A177-3AD203B41FA5}">
                      <a16:colId xmlns:a16="http://schemas.microsoft.com/office/drawing/2014/main" val="1887190766"/>
                    </a:ext>
                  </a:extLst>
                </a:gridCol>
                <a:gridCol w="662635">
                  <a:extLst>
                    <a:ext uri="{9D8B030D-6E8A-4147-A177-3AD203B41FA5}">
                      <a16:colId xmlns:a16="http://schemas.microsoft.com/office/drawing/2014/main" val="1631270044"/>
                    </a:ext>
                  </a:extLst>
                </a:gridCol>
                <a:gridCol w="662635">
                  <a:extLst>
                    <a:ext uri="{9D8B030D-6E8A-4147-A177-3AD203B41FA5}">
                      <a16:colId xmlns:a16="http://schemas.microsoft.com/office/drawing/2014/main" val="3323232987"/>
                    </a:ext>
                  </a:extLst>
                </a:gridCol>
                <a:gridCol w="662635">
                  <a:extLst>
                    <a:ext uri="{9D8B030D-6E8A-4147-A177-3AD203B41FA5}">
                      <a16:colId xmlns:a16="http://schemas.microsoft.com/office/drawing/2014/main" val="3438892002"/>
                    </a:ext>
                  </a:extLst>
                </a:gridCol>
                <a:gridCol w="662635">
                  <a:extLst>
                    <a:ext uri="{9D8B030D-6E8A-4147-A177-3AD203B41FA5}">
                      <a16:colId xmlns:a16="http://schemas.microsoft.com/office/drawing/2014/main" val="647462493"/>
                    </a:ext>
                  </a:extLst>
                </a:gridCol>
                <a:gridCol w="662635">
                  <a:extLst>
                    <a:ext uri="{9D8B030D-6E8A-4147-A177-3AD203B41FA5}">
                      <a16:colId xmlns:a16="http://schemas.microsoft.com/office/drawing/2014/main" val="2959288697"/>
                    </a:ext>
                  </a:extLst>
                </a:gridCol>
                <a:gridCol w="662635">
                  <a:extLst>
                    <a:ext uri="{9D8B030D-6E8A-4147-A177-3AD203B41FA5}">
                      <a16:colId xmlns:a16="http://schemas.microsoft.com/office/drawing/2014/main" val="3927518486"/>
                    </a:ext>
                  </a:extLst>
                </a:gridCol>
                <a:gridCol w="662635">
                  <a:extLst>
                    <a:ext uri="{9D8B030D-6E8A-4147-A177-3AD203B41FA5}">
                      <a16:colId xmlns:a16="http://schemas.microsoft.com/office/drawing/2014/main" val="549251402"/>
                    </a:ext>
                  </a:extLst>
                </a:gridCol>
                <a:gridCol w="662635">
                  <a:extLst>
                    <a:ext uri="{9D8B030D-6E8A-4147-A177-3AD203B41FA5}">
                      <a16:colId xmlns:a16="http://schemas.microsoft.com/office/drawing/2014/main" val="315371206"/>
                    </a:ext>
                  </a:extLst>
                </a:gridCol>
              </a:tblGrid>
              <a:tr h="708824">
                <a:tc>
                  <a:txBody>
                    <a:bodyPr/>
                    <a:lstStyle/>
                    <a:p>
                      <a:pPr algn="l" rtl="0" fontAlgn="b"/>
                      <a:r>
                        <a:rPr lang="en-IN" sz="1100" b="0" i="0" u="none" strike="noStrike" dirty="0">
                          <a:solidFill>
                            <a:srgbClr val="000000"/>
                          </a:solidFill>
                          <a:effectLst/>
                          <a:latin typeface="Calibri" panose="020F0502020204030204" pitchFamily="34" charset="0"/>
                        </a:rPr>
                        <a:t> </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IN" sz="1100" b="1" kern="1200" dirty="0">
                          <a:solidFill>
                            <a:srgbClr val="000000"/>
                          </a:solidFill>
                          <a:latin typeface="+mn-lt"/>
                          <a:ea typeface="+mn-ea"/>
                          <a:cs typeface="+mn-cs"/>
                        </a:rPr>
                        <a:t>Weightage %</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ctr" rtl="0" fontAlgn="ctr"/>
                      <a:r>
                        <a:rPr lang="en-IN" sz="1100" b="1" kern="1200" dirty="0">
                          <a:solidFill>
                            <a:srgbClr val="000000"/>
                          </a:solidFill>
                          <a:latin typeface="+mn-lt"/>
                          <a:ea typeface="+mn-ea"/>
                          <a:cs typeface="+mn-cs"/>
                        </a:rPr>
                        <a:t>Apr-23</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ctr" rtl="0" fontAlgn="ctr"/>
                      <a:r>
                        <a:rPr lang="en-IN" sz="1100" b="1" kern="1200" dirty="0">
                          <a:solidFill>
                            <a:srgbClr val="000000"/>
                          </a:solidFill>
                          <a:latin typeface="+mn-lt"/>
                          <a:ea typeface="+mn-ea"/>
                          <a:cs typeface="+mn-cs"/>
                        </a:rPr>
                        <a:t>May-23</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ctr" rtl="0" fontAlgn="ctr"/>
                      <a:r>
                        <a:rPr lang="en-IN" sz="1100" b="1" kern="1200" dirty="0">
                          <a:solidFill>
                            <a:srgbClr val="000000"/>
                          </a:solidFill>
                          <a:latin typeface="+mn-lt"/>
                          <a:ea typeface="+mn-ea"/>
                          <a:cs typeface="+mn-cs"/>
                        </a:rPr>
                        <a:t>Jun-23</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ctr" rtl="0" fontAlgn="ctr"/>
                      <a:r>
                        <a:rPr lang="en-IN" sz="1100" b="1" kern="1200">
                          <a:solidFill>
                            <a:srgbClr val="000000"/>
                          </a:solidFill>
                          <a:latin typeface="+mn-lt"/>
                          <a:ea typeface="+mn-ea"/>
                          <a:cs typeface="+mn-cs"/>
                        </a:rPr>
                        <a:t>Jul-23</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ctr" rtl="0" fontAlgn="ctr"/>
                      <a:r>
                        <a:rPr lang="en-IN" sz="1100" b="1" kern="1200">
                          <a:solidFill>
                            <a:srgbClr val="000000"/>
                          </a:solidFill>
                          <a:latin typeface="+mn-lt"/>
                          <a:ea typeface="+mn-ea"/>
                          <a:cs typeface="+mn-cs"/>
                        </a:rPr>
                        <a:t>Aug-23</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ctr" rtl="0" fontAlgn="ctr"/>
                      <a:r>
                        <a:rPr lang="en-IN" sz="1100" b="1" kern="1200" dirty="0">
                          <a:solidFill>
                            <a:srgbClr val="000000"/>
                          </a:solidFill>
                          <a:latin typeface="+mn-lt"/>
                          <a:ea typeface="+mn-ea"/>
                          <a:cs typeface="+mn-cs"/>
                        </a:rPr>
                        <a:t>Sep-23</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ctr" rtl="0" fontAlgn="ctr"/>
                      <a:r>
                        <a:rPr lang="en-IN" sz="1100" b="1" kern="1200">
                          <a:solidFill>
                            <a:srgbClr val="000000"/>
                          </a:solidFill>
                          <a:latin typeface="+mn-lt"/>
                          <a:ea typeface="+mn-ea"/>
                          <a:cs typeface="+mn-cs"/>
                        </a:rPr>
                        <a:t>Oct-23</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ctr" rtl="0" fontAlgn="ctr"/>
                      <a:r>
                        <a:rPr lang="en-IN" sz="1100" b="1" kern="1200" dirty="0">
                          <a:solidFill>
                            <a:srgbClr val="000000"/>
                          </a:solidFill>
                          <a:latin typeface="+mn-lt"/>
                          <a:ea typeface="+mn-ea"/>
                          <a:cs typeface="+mn-cs"/>
                        </a:rPr>
                        <a:t>Nov-23</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ctr" rtl="0" fontAlgn="ctr"/>
                      <a:r>
                        <a:rPr lang="en-IN" sz="1100" b="1" kern="1200" dirty="0">
                          <a:solidFill>
                            <a:srgbClr val="000000"/>
                          </a:solidFill>
                          <a:latin typeface="+mn-lt"/>
                          <a:ea typeface="+mn-ea"/>
                          <a:cs typeface="+mn-cs"/>
                        </a:rPr>
                        <a:t>Dec-23</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ctr" rtl="0" fontAlgn="ctr"/>
                      <a:r>
                        <a:rPr lang="en-IN" sz="1100" b="1" kern="1200" dirty="0">
                          <a:solidFill>
                            <a:srgbClr val="000000"/>
                          </a:solidFill>
                          <a:latin typeface="+mn-lt"/>
                          <a:ea typeface="+mn-ea"/>
                          <a:cs typeface="+mn-cs"/>
                        </a:rPr>
                        <a:t>Jan-24</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ctr" rtl="0" fontAlgn="ctr"/>
                      <a:r>
                        <a:rPr lang="en-IN" sz="1100" b="1" kern="1200" dirty="0">
                          <a:solidFill>
                            <a:srgbClr val="000000"/>
                          </a:solidFill>
                          <a:latin typeface="+mn-lt"/>
                          <a:ea typeface="+mn-ea"/>
                          <a:cs typeface="+mn-cs"/>
                        </a:rPr>
                        <a:t>Feb-24</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3847927220"/>
                  </a:ext>
                </a:extLst>
              </a:tr>
              <a:tr h="354413">
                <a:tc>
                  <a:txBody>
                    <a:bodyPr/>
                    <a:lstStyle/>
                    <a:p>
                      <a:pPr algn="l" rtl="0" fontAlgn="ctr"/>
                      <a:r>
                        <a:rPr lang="en-IN" sz="1100" b="0" i="0" u="none" strike="noStrike">
                          <a:solidFill>
                            <a:srgbClr val="000000"/>
                          </a:solidFill>
                          <a:effectLst/>
                          <a:latin typeface="Calibri" panose="020F0502020204030204" pitchFamily="34" charset="0"/>
                        </a:rPr>
                        <a:t>Inventory </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100" b="0" i="0" u="none" strike="noStrike" dirty="0">
                          <a:solidFill>
                            <a:srgbClr val="000000"/>
                          </a:solidFill>
                          <a:effectLst/>
                          <a:latin typeface="Calibri" panose="020F0502020204030204" pitchFamily="34" charset="0"/>
                        </a:rPr>
                        <a:t>10%</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2765219018"/>
                  </a:ext>
                </a:extLst>
              </a:tr>
              <a:tr h="354413">
                <a:tc>
                  <a:txBody>
                    <a:bodyPr/>
                    <a:lstStyle/>
                    <a:p>
                      <a:pPr algn="l" rtl="0" fontAlgn="ctr"/>
                      <a:r>
                        <a:rPr lang="en-IN" sz="1100" b="0" i="0" u="none" strike="noStrike">
                          <a:solidFill>
                            <a:srgbClr val="000000"/>
                          </a:solidFill>
                          <a:effectLst/>
                          <a:latin typeface="Calibri" panose="020F0502020204030204" pitchFamily="34" charset="0"/>
                        </a:rPr>
                        <a:t>Receiving</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100" b="0" i="0" u="none" strike="noStrike">
                          <a:solidFill>
                            <a:srgbClr val="000000"/>
                          </a:solidFill>
                          <a:effectLst/>
                          <a:latin typeface="Calibri" panose="020F0502020204030204" pitchFamily="34" charset="0"/>
                        </a:rPr>
                        <a:t>15%</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97.33%</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98.00%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98.00%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99.00%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99.00%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954208685"/>
                  </a:ext>
                </a:extLst>
              </a:tr>
              <a:tr h="354413">
                <a:tc rowSpan="2">
                  <a:txBody>
                    <a:bodyPr/>
                    <a:lstStyle/>
                    <a:p>
                      <a:pPr algn="l" rtl="0" fontAlgn="ctr"/>
                      <a:r>
                        <a:rPr lang="en-IN" sz="1100" b="0" i="0" u="none" strike="noStrike">
                          <a:solidFill>
                            <a:srgbClr val="000000"/>
                          </a:solidFill>
                          <a:effectLst/>
                          <a:latin typeface="Calibri" panose="020F0502020204030204" pitchFamily="34" charset="0"/>
                        </a:rPr>
                        <a:t>Dispatch</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100" b="0" i="0" u="none" strike="noStrike">
                          <a:solidFill>
                            <a:srgbClr val="000000"/>
                          </a:solidFill>
                          <a:effectLst/>
                          <a:latin typeface="Calibri" panose="020F0502020204030204" pitchFamily="34" charset="0"/>
                        </a:rPr>
                        <a:t>30%</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215027269"/>
                  </a:ext>
                </a:extLst>
              </a:tr>
              <a:tr h="354413">
                <a:tc vMerge="1">
                  <a:txBody>
                    <a:bodyPr/>
                    <a:lstStyle/>
                    <a:p>
                      <a:endParaRPr lang="en-IN"/>
                    </a:p>
                  </a:txBody>
                  <a:tcPr/>
                </a:tc>
                <a:tc>
                  <a:txBody>
                    <a:bodyPr/>
                    <a:lstStyle/>
                    <a:p>
                      <a:pPr algn="ctr" rtl="0" fontAlgn="b"/>
                      <a:r>
                        <a:rPr lang="en-IN" sz="1100" b="0" i="0" u="none" strike="noStrike">
                          <a:solidFill>
                            <a:srgbClr val="000000"/>
                          </a:solidFill>
                          <a:effectLst/>
                          <a:latin typeface="Calibri" panose="020F0502020204030204" pitchFamily="34" charset="0"/>
                        </a:rPr>
                        <a:t>20%</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b"/>
                      <a:r>
                        <a:rPr lang="en-IN" sz="1100" b="0" i="0" u="none" strike="noStrike" dirty="0">
                          <a:solidFill>
                            <a:srgbClr val="000000"/>
                          </a:solidFill>
                          <a:effectLst/>
                          <a:latin typeface="Calibri" panose="020F0502020204030204" pitchFamily="34" charset="0"/>
                        </a:rPr>
                        <a:t>100.00%</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2180123436"/>
                  </a:ext>
                </a:extLst>
              </a:tr>
              <a:tr h="590689">
                <a:tc>
                  <a:txBody>
                    <a:bodyPr/>
                    <a:lstStyle/>
                    <a:p>
                      <a:pPr algn="l" rtl="0" fontAlgn="ctr"/>
                      <a:r>
                        <a:rPr lang="en-IN" sz="1100" b="0" i="0" u="none" strike="noStrike">
                          <a:solidFill>
                            <a:srgbClr val="000000"/>
                          </a:solidFill>
                          <a:effectLst/>
                          <a:latin typeface="Calibri" panose="020F0502020204030204" pitchFamily="34" charset="0"/>
                        </a:rPr>
                        <a:t>Transportation</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100" b="0" i="0" u="none" strike="noStrike">
                          <a:solidFill>
                            <a:srgbClr val="000000"/>
                          </a:solidFill>
                          <a:effectLst/>
                          <a:latin typeface="Calibri" panose="020F0502020204030204" pitchFamily="34" charset="0"/>
                        </a:rPr>
                        <a:t>10%</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95.00%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95.00%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916648105"/>
                  </a:ext>
                </a:extLst>
              </a:tr>
              <a:tr h="590689">
                <a:tc>
                  <a:txBody>
                    <a:bodyPr/>
                    <a:lstStyle/>
                    <a:p>
                      <a:pPr algn="l" rtl="0" fontAlgn="ctr"/>
                      <a:r>
                        <a:rPr lang="en-IN" sz="1100" b="0" i="0" u="none" strike="noStrike">
                          <a:solidFill>
                            <a:srgbClr val="000000"/>
                          </a:solidFill>
                          <a:effectLst/>
                          <a:latin typeface="Calibri" panose="020F0502020204030204" pitchFamily="34" charset="0"/>
                        </a:rPr>
                        <a:t>Customer Service</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100" b="0" i="0" u="none" strike="noStrike">
                          <a:solidFill>
                            <a:srgbClr val="000000"/>
                          </a:solidFill>
                          <a:effectLst/>
                          <a:latin typeface="Calibri" panose="020F0502020204030204" pitchFamily="34" charset="0"/>
                        </a:rPr>
                        <a:t>5%</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90.00%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90.00%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90.00%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90.00%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90.00%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90.00%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90.00%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90.00%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4248930858"/>
                  </a:ext>
                </a:extLst>
              </a:tr>
              <a:tr h="421647">
                <a:tc>
                  <a:txBody>
                    <a:bodyPr/>
                    <a:lstStyle/>
                    <a:p>
                      <a:pPr algn="l" rtl="0" fontAlgn="ctr"/>
                      <a:r>
                        <a:rPr lang="en-IN" sz="1100" b="0" i="0" u="none" strike="noStrike">
                          <a:solidFill>
                            <a:srgbClr val="000000"/>
                          </a:solidFill>
                          <a:effectLst/>
                          <a:latin typeface="Calibri" panose="020F0502020204030204" pitchFamily="34" charset="0"/>
                        </a:rPr>
                        <a:t>Attendance</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100" b="0" i="0" u="none" strike="noStrike">
                          <a:solidFill>
                            <a:srgbClr val="000000"/>
                          </a:solidFill>
                          <a:effectLst/>
                          <a:latin typeface="Calibri" panose="020F0502020204030204" pitchFamily="34" charset="0"/>
                        </a:rPr>
                        <a:t>10%</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100.00%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IN" sz="1100" b="0" i="0" u="none" strike="noStrike" dirty="0">
                          <a:solidFill>
                            <a:srgbClr val="000000"/>
                          </a:solidFill>
                          <a:effectLst/>
                          <a:latin typeface="Calibri" panose="020F0502020204030204" pitchFamily="34" charset="0"/>
                        </a:rPr>
                        <a:t>90.00%</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568897170"/>
                  </a:ext>
                </a:extLst>
              </a:tr>
              <a:tr h="716288">
                <a:tc>
                  <a:txBody>
                    <a:bodyPr/>
                    <a:lstStyle/>
                    <a:p>
                      <a:pPr algn="l" rtl="0" fontAlgn="ctr"/>
                      <a:r>
                        <a:rPr lang="en-IN" sz="1100" b="0" i="0" u="none" strike="noStrike">
                          <a:solidFill>
                            <a:srgbClr val="000000"/>
                          </a:solidFill>
                          <a:effectLst/>
                          <a:latin typeface="Calibri" panose="020F0502020204030204" pitchFamily="34" charset="0"/>
                        </a:rPr>
                        <a:t>Total Weightage</a:t>
                      </a:r>
                    </a:p>
                  </a:txBody>
                  <a:tcPr marL="9464" marR="9464" marT="94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100%</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98%</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98%</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98%</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99%</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99%</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98%</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98%</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99%</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99%</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99%</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b"/>
                      <a:r>
                        <a:rPr lang="en-IN" sz="1800" b="1" i="0" u="none" strike="noStrike" dirty="0">
                          <a:solidFill>
                            <a:srgbClr val="000000"/>
                          </a:solidFill>
                          <a:effectLst/>
                          <a:latin typeface="Calibri" panose="020F0502020204030204" pitchFamily="34" charset="0"/>
                        </a:rPr>
                        <a:t>99%</a:t>
                      </a:r>
                    </a:p>
                  </a:txBody>
                  <a:tcPr marL="9464" marR="9464" marT="946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2349803886"/>
                  </a:ext>
                </a:extLst>
              </a:tr>
            </a:tbl>
          </a:graphicData>
        </a:graphic>
      </p:graphicFrame>
    </p:spTree>
    <p:extLst>
      <p:ext uri="{BB962C8B-B14F-4D97-AF65-F5344CB8AC3E}">
        <p14:creationId xmlns:p14="http://schemas.microsoft.com/office/powerpoint/2010/main" val="39977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Black" panose="020B0A02040204020203" pitchFamily="34" charset="0"/>
              <a:ea typeface="Segoe UI Black" panose="020B0A02040204020203" pitchFamily="34" charset="0"/>
            </a:endParaRPr>
          </a:p>
        </p:txBody>
      </p:sp>
      <p:sp>
        <p:nvSpPr>
          <p:cNvPr id="6" name="Rectangle 5">
            <a:extLst>
              <a:ext uri="{FF2B5EF4-FFF2-40B4-BE49-F238E27FC236}">
                <a16:creationId xmlns:a16="http://schemas.microsoft.com/office/drawing/2014/main" id="{B26B1D37-D771-D976-AF1C-18A33F45D96E}"/>
              </a:ext>
            </a:extLst>
          </p:cNvPr>
          <p:cNvSpPr/>
          <p:nvPr/>
        </p:nvSpPr>
        <p:spPr>
          <a:xfrm>
            <a:off x="33335" y="-223"/>
            <a:ext cx="9096377" cy="486109"/>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Productivity: YoY</a:t>
            </a:r>
          </a:p>
        </p:txBody>
      </p:sp>
      <p:pic>
        <p:nvPicPr>
          <p:cNvPr id="7" name="Picture 6" descr="Logo&#10;&#10;Description automatically generated">
            <a:extLst>
              <a:ext uri="{FF2B5EF4-FFF2-40B4-BE49-F238E27FC236}">
                <a16:creationId xmlns:a16="http://schemas.microsoft.com/office/drawing/2014/main" id="{C8EC9CE4-AD33-73AB-ECAC-0BDDEB4AF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8" name="Right Triangle 7">
            <a:extLst>
              <a:ext uri="{FF2B5EF4-FFF2-40B4-BE49-F238E27FC236}">
                <a16:creationId xmlns:a16="http://schemas.microsoft.com/office/drawing/2014/main" id="{B3673185-1490-3A79-4D0B-E0FF1AE09CB4}"/>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7" name="Freeform: Shape 26">
            <a:extLst>
              <a:ext uri="{FF2B5EF4-FFF2-40B4-BE49-F238E27FC236}">
                <a16:creationId xmlns:a16="http://schemas.microsoft.com/office/drawing/2014/main" id="{F41EDECA-3EE8-745A-691A-C065386D12E2}"/>
              </a:ext>
            </a:extLst>
          </p:cNvPr>
          <p:cNvSpPr/>
          <p:nvPr/>
        </p:nvSpPr>
        <p:spPr>
          <a:xfrm>
            <a:off x="4464505" y="1828482"/>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28" name="Freeform: Shape 27">
            <a:extLst>
              <a:ext uri="{FF2B5EF4-FFF2-40B4-BE49-F238E27FC236}">
                <a16:creationId xmlns:a16="http://schemas.microsoft.com/office/drawing/2014/main" id="{E8ADEA0A-CB3E-BD3D-AE8E-3C0F3D936A93}"/>
              </a:ext>
            </a:extLst>
          </p:cNvPr>
          <p:cNvSpPr/>
          <p:nvPr/>
        </p:nvSpPr>
        <p:spPr>
          <a:xfrm>
            <a:off x="4064030" y="2616535"/>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0" name="Freeform: Shape 29">
            <a:extLst>
              <a:ext uri="{FF2B5EF4-FFF2-40B4-BE49-F238E27FC236}">
                <a16:creationId xmlns:a16="http://schemas.microsoft.com/office/drawing/2014/main" id="{0D9EA89A-4CCE-78B8-DE2A-71B38BFE1DFD}"/>
              </a:ext>
            </a:extLst>
          </p:cNvPr>
          <p:cNvSpPr/>
          <p:nvPr/>
        </p:nvSpPr>
        <p:spPr>
          <a:xfrm>
            <a:off x="4066804" y="4149487"/>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1" name="Freeform: Shape 30">
            <a:extLst>
              <a:ext uri="{FF2B5EF4-FFF2-40B4-BE49-F238E27FC236}">
                <a16:creationId xmlns:a16="http://schemas.microsoft.com/office/drawing/2014/main" id="{13D6A589-B571-F5C8-D4B4-5B3374D6EA6C}"/>
              </a:ext>
            </a:extLst>
          </p:cNvPr>
          <p:cNvSpPr/>
          <p:nvPr/>
        </p:nvSpPr>
        <p:spPr>
          <a:xfrm>
            <a:off x="4464505" y="4936680"/>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49" name="Rectangle 48">
            <a:extLst>
              <a:ext uri="{FF2B5EF4-FFF2-40B4-BE49-F238E27FC236}">
                <a16:creationId xmlns:a16="http://schemas.microsoft.com/office/drawing/2014/main" id="{54C3DD86-F529-623B-3F88-14FB5FD36242}"/>
              </a:ext>
            </a:extLst>
          </p:cNvPr>
          <p:cNvSpPr/>
          <p:nvPr/>
        </p:nvSpPr>
        <p:spPr>
          <a:xfrm>
            <a:off x="3866950" y="4043596"/>
            <a:ext cx="1933839" cy="1790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Placeholder 9">
            <a:extLst>
              <a:ext uri="{FF2B5EF4-FFF2-40B4-BE49-F238E27FC236}">
                <a16:creationId xmlns:a16="http://schemas.microsoft.com/office/drawing/2014/main" id="{9F5846BF-FE36-214D-1804-1E011D2F6B36}"/>
              </a:ext>
            </a:extLst>
          </p:cNvPr>
          <p:cNvGraphicFramePr>
            <a:graphicFrameLocks/>
          </p:cNvGraphicFramePr>
          <p:nvPr>
            <p:extLst>
              <p:ext uri="{D42A27DB-BD31-4B8C-83A1-F6EECF244321}">
                <p14:modId xmlns:p14="http://schemas.microsoft.com/office/powerpoint/2010/main" val="2231669679"/>
              </p:ext>
            </p:extLst>
          </p:nvPr>
        </p:nvGraphicFramePr>
        <p:xfrm>
          <a:off x="3181986" y="994115"/>
          <a:ext cx="5740400" cy="3298976"/>
        </p:xfrm>
        <a:graphic>
          <a:graphicData uri="http://schemas.openxmlformats.org/drawingml/2006/table">
            <a:tbl>
              <a:tblPr/>
              <a:tblGrid>
                <a:gridCol w="2362200">
                  <a:extLst>
                    <a:ext uri="{9D8B030D-6E8A-4147-A177-3AD203B41FA5}">
                      <a16:colId xmlns:a16="http://schemas.microsoft.com/office/drawing/2014/main" val="3621628586"/>
                    </a:ext>
                  </a:extLst>
                </a:gridCol>
                <a:gridCol w="1320800">
                  <a:extLst>
                    <a:ext uri="{9D8B030D-6E8A-4147-A177-3AD203B41FA5}">
                      <a16:colId xmlns:a16="http://schemas.microsoft.com/office/drawing/2014/main" val="2572162984"/>
                    </a:ext>
                  </a:extLst>
                </a:gridCol>
                <a:gridCol w="1435100">
                  <a:extLst>
                    <a:ext uri="{9D8B030D-6E8A-4147-A177-3AD203B41FA5}">
                      <a16:colId xmlns:a16="http://schemas.microsoft.com/office/drawing/2014/main" val="2774758634"/>
                    </a:ext>
                  </a:extLst>
                </a:gridCol>
                <a:gridCol w="622300">
                  <a:extLst>
                    <a:ext uri="{9D8B030D-6E8A-4147-A177-3AD203B41FA5}">
                      <a16:colId xmlns:a16="http://schemas.microsoft.com/office/drawing/2014/main" val="504440853"/>
                    </a:ext>
                  </a:extLst>
                </a:gridCol>
              </a:tblGrid>
              <a:tr h="252795">
                <a:tc>
                  <a:txBody>
                    <a:bodyPr/>
                    <a:lstStyle/>
                    <a:p>
                      <a:pPr algn="l" fontAlgn="b"/>
                      <a:r>
                        <a:rPr lang="en-IN" sz="1400" b="1" i="0" u="none" strike="noStrike">
                          <a:solidFill>
                            <a:srgbClr val="000000"/>
                          </a:solidFill>
                          <a:effectLst/>
                          <a:latin typeface="Calibri" panose="020F0502020204030204" pitchFamily="34" charset="0"/>
                        </a:rPr>
                        <a:t>Total Nos Of Handler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400" b="1" i="0" u="none" strike="noStrike" dirty="0">
                          <a:solidFill>
                            <a:srgbClr val="000000"/>
                          </a:solidFill>
                          <a:effectLst/>
                          <a:latin typeface="Calibri" panose="020F0502020204030204" pitchFamily="34" charset="0"/>
                        </a:rPr>
                        <a:t>No of Person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3465889"/>
                  </a:ext>
                </a:extLst>
              </a:tr>
              <a:tr h="252795">
                <a:tc>
                  <a:txBody>
                    <a:bodyPr/>
                    <a:lstStyle/>
                    <a:p>
                      <a:pPr algn="l" fontAlgn="b"/>
                      <a:r>
                        <a:rPr lang="en-IN" sz="1200" b="0" i="0" u="none" strike="noStrike" dirty="0">
                          <a:solidFill>
                            <a:srgbClr val="000000"/>
                          </a:solidFill>
                          <a:effectLst/>
                          <a:latin typeface="Calibri" panose="020F0502020204030204" pitchFamily="34" charset="0"/>
                        </a:rPr>
                        <a:t>2022 (Previous LSP)</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137572"/>
                  </a:ext>
                </a:extLst>
              </a:tr>
              <a:tr h="252795">
                <a:tc>
                  <a:txBody>
                    <a:bodyPr/>
                    <a:lstStyle/>
                    <a:p>
                      <a:pPr algn="l" fontAlgn="b"/>
                      <a:r>
                        <a:rPr lang="en-IN" sz="1200" b="0" i="0" u="none" strike="noStrike" dirty="0">
                          <a:solidFill>
                            <a:srgbClr val="000000"/>
                          </a:solidFill>
                          <a:effectLst/>
                          <a:latin typeface="Calibri" panose="020F0502020204030204" pitchFamily="34" charset="0"/>
                        </a:rPr>
                        <a:t>2023 (23 North Solution Pvt Ltd)</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dirty="0">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7070879"/>
                  </a:ext>
                </a:extLst>
              </a:tr>
              <a:tr h="252795">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5199927"/>
                  </a:ext>
                </a:extLst>
              </a:tr>
              <a:tr h="252795">
                <a:tc>
                  <a:txBody>
                    <a:bodyPr/>
                    <a:lstStyle/>
                    <a:p>
                      <a:pPr algn="l" fontAlgn="b"/>
                      <a:r>
                        <a:rPr lang="en-US" sz="1100" b="1" i="0" u="none" strike="noStrike">
                          <a:solidFill>
                            <a:srgbClr val="000000"/>
                          </a:solidFill>
                          <a:effectLst/>
                          <a:latin typeface="Calibri" panose="020F0502020204030204" pitchFamily="34" charset="0"/>
                        </a:rPr>
                        <a:t>Average Per Month(Box Level)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a:solidFill>
                            <a:srgbClr val="FF0000"/>
                          </a:solidFill>
                          <a:effectLst/>
                          <a:latin typeface="Calibri" panose="020F0502020204030204" pitchFamily="34" charset="0"/>
                        </a:rPr>
                        <a:t>No of Boxes Inbound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a:solidFill>
                            <a:srgbClr val="FF0000"/>
                          </a:solidFill>
                          <a:effectLst/>
                          <a:latin typeface="Calibri" panose="020F0502020204030204" pitchFamily="34" charset="0"/>
                        </a:rPr>
                        <a:t>No of Boxes Outbound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a:solidFill>
                            <a:srgbClr val="FF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556163432"/>
                  </a:ext>
                </a:extLst>
              </a:tr>
              <a:tr h="252795">
                <a:tc>
                  <a:txBody>
                    <a:bodyPr/>
                    <a:lstStyle/>
                    <a:p>
                      <a:pPr algn="l" fontAlgn="b"/>
                      <a:r>
                        <a:rPr lang="en-IN" sz="1100" b="0" i="0" u="none" strike="noStrike">
                          <a:solidFill>
                            <a:srgbClr val="000000"/>
                          </a:solidFill>
                          <a:effectLst/>
                          <a:latin typeface="Calibri" panose="020F0502020204030204" pitchFamily="34" charset="0"/>
                        </a:rPr>
                        <a:t>2022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8820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8883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17703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163826"/>
                  </a:ext>
                </a:extLst>
              </a:tr>
              <a:tr h="252795">
                <a:tc>
                  <a:txBody>
                    <a:bodyPr/>
                    <a:lstStyle/>
                    <a:p>
                      <a:pPr algn="l" fontAlgn="b"/>
                      <a:r>
                        <a:rPr lang="en-IN" sz="1100" b="0" i="0" u="none" strike="noStrike">
                          <a:solidFill>
                            <a:srgbClr val="000000"/>
                          </a:solidFill>
                          <a:effectLst/>
                          <a:latin typeface="Calibri" panose="020F0502020204030204" pitchFamily="34" charset="0"/>
                        </a:rPr>
                        <a:t>2023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11579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11305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22885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5058562"/>
                  </a:ext>
                </a:extLst>
              </a:tr>
              <a:tr h="252795">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8158024"/>
                  </a:ext>
                </a:extLst>
              </a:tr>
              <a:tr h="252795">
                <a:tc>
                  <a:txBody>
                    <a:bodyPr/>
                    <a:lstStyle/>
                    <a:p>
                      <a:pPr algn="l" fontAlgn="b"/>
                      <a:r>
                        <a:rPr lang="en-IN" sz="1100" b="0" i="0" u="none" strike="noStrike" dirty="0">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9754153"/>
                  </a:ext>
                </a:extLst>
              </a:tr>
              <a:tr h="252795">
                <a:tc>
                  <a:txBody>
                    <a:bodyPr/>
                    <a:lstStyle/>
                    <a:p>
                      <a:pPr algn="l" fontAlgn="b"/>
                      <a:r>
                        <a:rPr lang="en-IN" sz="1100" b="1" i="0" u="none" strike="noStrike" dirty="0">
                          <a:solidFill>
                            <a:srgbClr val="000000"/>
                          </a:solidFill>
                          <a:effectLst/>
                          <a:latin typeface="Calibri" panose="020F0502020204030204" pitchFamily="34" charset="0"/>
                        </a:rPr>
                        <a:t>Average Per Month(Volume) in Lakhs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dirty="0">
                          <a:solidFill>
                            <a:srgbClr val="FF0000"/>
                          </a:solidFill>
                          <a:effectLst/>
                          <a:latin typeface="Calibri" panose="020F0502020204030204" pitchFamily="34" charset="0"/>
                        </a:rPr>
                        <a:t>No of Qty Inbound(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dirty="0">
                          <a:solidFill>
                            <a:srgbClr val="FF0000"/>
                          </a:solidFill>
                          <a:effectLst/>
                          <a:latin typeface="Calibri" panose="020F0502020204030204" pitchFamily="34" charset="0"/>
                        </a:rPr>
                        <a:t>No of Qty Outbound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a:solidFill>
                            <a:srgbClr val="FF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530346961"/>
                  </a:ext>
                </a:extLst>
              </a:tr>
              <a:tr h="252795">
                <a:tc>
                  <a:txBody>
                    <a:bodyPr/>
                    <a:lstStyle/>
                    <a:p>
                      <a:pPr algn="l" fontAlgn="b"/>
                      <a:r>
                        <a:rPr lang="en-IN" sz="1100" b="0" i="0" u="none" strike="noStrike">
                          <a:solidFill>
                            <a:srgbClr val="000000"/>
                          </a:solidFill>
                          <a:effectLst/>
                          <a:latin typeface="Calibri" panose="020F0502020204030204" pitchFamily="34" charset="0"/>
                        </a:rPr>
                        <a:t>2022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54.02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52.01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106.03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9655905"/>
                  </a:ext>
                </a:extLst>
              </a:tr>
              <a:tr h="252795">
                <a:tc>
                  <a:txBody>
                    <a:bodyPr/>
                    <a:lstStyle/>
                    <a:p>
                      <a:pPr algn="l" fontAlgn="b"/>
                      <a:r>
                        <a:rPr lang="en-IN" sz="1100" b="0" i="0" u="none" strike="noStrike">
                          <a:solidFill>
                            <a:srgbClr val="000000"/>
                          </a:solidFill>
                          <a:effectLst/>
                          <a:latin typeface="Calibri" panose="020F0502020204030204" pitchFamily="34" charset="0"/>
                        </a:rPr>
                        <a:t>2023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80.45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78.57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159.02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123361"/>
                  </a:ext>
                </a:extLst>
              </a:tr>
              <a:tr h="265436">
                <a:tc>
                  <a:txBody>
                    <a:bodyPr/>
                    <a:lstStyle/>
                    <a:p>
                      <a:pPr algn="l" fontAlgn="b"/>
                      <a:r>
                        <a:rPr lang="en-IN" sz="1100" b="0" i="0" u="none" strike="noStrike" dirty="0">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2945299"/>
                  </a:ext>
                </a:extLst>
              </a:tr>
            </a:tbl>
          </a:graphicData>
        </a:graphic>
      </p:graphicFrame>
      <p:sp>
        <p:nvSpPr>
          <p:cNvPr id="4" name="TextBox 3">
            <a:extLst>
              <a:ext uri="{FF2B5EF4-FFF2-40B4-BE49-F238E27FC236}">
                <a16:creationId xmlns:a16="http://schemas.microsoft.com/office/drawing/2014/main" id="{8167F5F9-CFAB-EB29-A25A-7CA8D832692C}"/>
              </a:ext>
            </a:extLst>
          </p:cNvPr>
          <p:cNvSpPr txBox="1"/>
          <p:nvPr/>
        </p:nvSpPr>
        <p:spPr>
          <a:xfrm>
            <a:off x="221614" y="970301"/>
            <a:ext cx="2818656" cy="5663089"/>
          </a:xfrm>
          <a:prstGeom prst="rect">
            <a:avLst/>
          </a:prstGeom>
          <a:noFill/>
        </p:spPr>
        <p:txBody>
          <a:bodyPr wrap="square" rtlCol="0">
            <a:spAutoFit/>
          </a:bodyPr>
          <a:lstStyle/>
          <a:p>
            <a:r>
              <a:rPr lang="en-US" sz="2800" b="1" dirty="0">
                <a:latin typeface="Abadi Extra Light" panose="020B0204020104020204" pitchFamily="34" charset="0"/>
              </a:rPr>
              <a:t>Improvement Project Initiatives</a:t>
            </a:r>
          </a:p>
          <a:p>
            <a:endParaRPr lang="en-US" dirty="0">
              <a:latin typeface="Abadi Extra Light" panose="020B0204020104020204" pitchFamily="34" charset="0"/>
            </a:endParaRPr>
          </a:p>
          <a:p>
            <a:pPr marL="342900" indent="-342900">
              <a:buAutoNum type="arabicPeriod"/>
            </a:pPr>
            <a:r>
              <a:rPr lang="en-US" dirty="0">
                <a:latin typeface="+mj-lt"/>
              </a:rPr>
              <a:t>Order Time Processing </a:t>
            </a:r>
          </a:p>
          <a:p>
            <a:pPr marL="342900" indent="-342900">
              <a:buAutoNum type="arabicPeriod"/>
            </a:pPr>
            <a:r>
              <a:rPr lang="en-US" dirty="0">
                <a:latin typeface="+mj-lt"/>
              </a:rPr>
              <a:t>Put Away Zone</a:t>
            </a:r>
          </a:p>
          <a:p>
            <a:pPr marL="342900" indent="-342900">
              <a:buAutoNum type="arabicPeriod"/>
            </a:pPr>
            <a:r>
              <a:rPr lang="en-US" dirty="0">
                <a:latin typeface="+mj-lt"/>
              </a:rPr>
              <a:t>Location Consolidation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graphicFrame>
        <p:nvGraphicFramePr>
          <p:cNvPr id="9" name="Table 8">
            <a:extLst>
              <a:ext uri="{FF2B5EF4-FFF2-40B4-BE49-F238E27FC236}">
                <a16:creationId xmlns:a16="http://schemas.microsoft.com/office/drawing/2014/main" id="{3FC0C07D-E55F-1E1C-7651-EFB2CE178855}"/>
              </a:ext>
            </a:extLst>
          </p:cNvPr>
          <p:cNvGraphicFramePr>
            <a:graphicFrameLocks noGrp="1"/>
          </p:cNvGraphicFramePr>
          <p:nvPr/>
        </p:nvGraphicFramePr>
        <p:xfrm>
          <a:off x="408958" y="4653136"/>
          <a:ext cx="4307058" cy="1368152"/>
        </p:xfrm>
        <a:graphic>
          <a:graphicData uri="http://schemas.openxmlformats.org/drawingml/2006/table">
            <a:tbl>
              <a:tblPr/>
              <a:tblGrid>
                <a:gridCol w="2762458">
                  <a:extLst>
                    <a:ext uri="{9D8B030D-6E8A-4147-A177-3AD203B41FA5}">
                      <a16:colId xmlns:a16="http://schemas.microsoft.com/office/drawing/2014/main" val="751158801"/>
                    </a:ext>
                  </a:extLst>
                </a:gridCol>
                <a:gridCol w="1544600">
                  <a:extLst>
                    <a:ext uri="{9D8B030D-6E8A-4147-A177-3AD203B41FA5}">
                      <a16:colId xmlns:a16="http://schemas.microsoft.com/office/drawing/2014/main" val="3359209262"/>
                    </a:ext>
                  </a:extLst>
                </a:gridCol>
              </a:tblGrid>
              <a:tr h="648132">
                <a:tc>
                  <a:txBody>
                    <a:bodyPr/>
                    <a:lstStyle/>
                    <a:p>
                      <a:pPr algn="l" fontAlgn="b"/>
                      <a:r>
                        <a:rPr lang="en-IN" sz="1400" b="1" i="0" u="none" strike="noStrike" dirty="0">
                          <a:solidFill>
                            <a:srgbClr val="000000"/>
                          </a:solidFill>
                          <a:effectLst/>
                          <a:latin typeface="Calibri" panose="020F0502020204030204" pitchFamily="34" charset="0"/>
                        </a:rPr>
                        <a:t>Productivity Improvement (Box Level)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400" b="1" i="0" u="none" strike="noStrike">
                          <a:solidFill>
                            <a:srgbClr val="FFFFFF"/>
                          </a:solidFill>
                          <a:effectLst/>
                          <a:latin typeface="Calibri" panose="020F0502020204030204" pitchFamily="34" charset="0"/>
                        </a:rPr>
                        <a:t>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1899556605"/>
                  </a:ext>
                </a:extLst>
              </a:tr>
              <a:tr h="720020">
                <a:tc>
                  <a:txBody>
                    <a:bodyPr/>
                    <a:lstStyle/>
                    <a:p>
                      <a:pPr algn="l" fontAlgn="b"/>
                      <a:r>
                        <a:rPr lang="en-IN" sz="1400" b="1" i="0" u="none" strike="noStrike" dirty="0">
                          <a:solidFill>
                            <a:srgbClr val="000000"/>
                          </a:solidFill>
                          <a:effectLst/>
                          <a:latin typeface="Calibri" panose="020F0502020204030204" pitchFamily="34" charset="0"/>
                        </a:rPr>
                        <a:t>Productivity Improvement (Volume)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400" b="1" i="0" u="none" strike="noStrike" dirty="0">
                          <a:solidFill>
                            <a:srgbClr val="FFFFFF"/>
                          </a:solidFill>
                          <a:effectLst/>
                          <a:latin typeface="Calibri" panose="020F0502020204030204" pitchFamily="34" charset="0"/>
                        </a:rPr>
                        <a:t>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1750770414"/>
                  </a:ext>
                </a:extLst>
              </a:tr>
            </a:tbl>
          </a:graphicData>
        </a:graphic>
      </p:graphicFrame>
    </p:spTree>
    <p:extLst>
      <p:ext uri="{BB962C8B-B14F-4D97-AF65-F5344CB8AC3E}">
        <p14:creationId xmlns:p14="http://schemas.microsoft.com/office/powerpoint/2010/main" val="2418193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Black" panose="020B0A02040204020203" pitchFamily="34" charset="0"/>
              <a:ea typeface="Segoe UI Black" panose="020B0A02040204020203" pitchFamily="34" charset="0"/>
            </a:endParaRPr>
          </a:p>
        </p:txBody>
      </p:sp>
      <p:sp>
        <p:nvSpPr>
          <p:cNvPr id="6" name="Rectangle 5">
            <a:extLst>
              <a:ext uri="{FF2B5EF4-FFF2-40B4-BE49-F238E27FC236}">
                <a16:creationId xmlns:a16="http://schemas.microsoft.com/office/drawing/2014/main" id="{B26B1D37-D771-D976-AF1C-18A33F45D96E}"/>
              </a:ext>
            </a:extLst>
          </p:cNvPr>
          <p:cNvSpPr/>
          <p:nvPr/>
        </p:nvSpPr>
        <p:spPr>
          <a:xfrm>
            <a:off x="33335" y="-223"/>
            <a:ext cx="9096377" cy="486109"/>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Reports: Daily</a:t>
            </a:r>
          </a:p>
        </p:txBody>
      </p:sp>
      <p:pic>
        <p:nvPicPr>
          <p:cNvPr id="7" name="Picture 6" descr="Logo&#10;&#10;Description automatically generated">
            <a:extLst>
              <a:ext uri="{FF2B5EF4-FFF2-40B4-BE49-F238E27FC236}">
                <a16:creationId xmlns:a16="http://schemas.microsoft.com/office/drawing/2014/main" id="{C8EC9CE4-AD33-73AB-ECAC-0BDDEB4AF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8" name="Right Triangle 7">
            <a:extLst>
              <a:ext uri="{FF2B5EF4-FFF2-40B4-BE49-F238E27FC236}">
                <a16:creationId xmlns:a16="http://schemas.microsoft.com/office/drawing/2014/main" id="{B3673185-1490-3A79-4D0B-E0FF1AE09CB4}"/>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7" name="Freeform: Shape 26">
            <a:extLst>
              <a:ext uri="{FF2B5EF4-FFF2-40B4-BE49-F238E27FC236}">
                <a16:creationId xmlns:a16="http://schemas.microsoft.com/office/drawing/2014/main" id="{F41EDECA-3EE8-745A-691A-C065386D12E2}"/>
              </a:ext>
            </a:extLst>
          </p:cNvPr>
          <p:cNvSpPr/>
          <p:nvPr/>
        </p:nvSpPr>
        <p:spPr>
          <a:xfrm>
            <a:off x="4464505" y="1828482"/>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28" name="Freeform: Shape 27">
            <a:extLst>
              <a:ext uri="{FF2B5EF4-FFF2-40B4-BE49-F238E27FC236}">
                <a16:creationId xmlns:a16="http://schemas.microsoft.com/office/drawing/2014/main" id="{E8ADEA0A-CB3E-BD3D-AE8E-3C0F3D936A93}"/>
              </a:ext>
            </a:extLst>
          </p:cNvPr>
          <p:cNvSpPr/>
          <p:nvPr/>
        </p:nvSpPr>
        <p:spPr>
          <a:xfrm>
            <a:off x="4064030" y="2616535"/>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0" name="Freeform: Shape 29">
            <a:extLst>
              <a:ext uri="{FF2B5EF4-FFF2-40B4-BE49-F238E27FC236}">
                <a16:creationId xmlns:a16="http://schemas.microsoft.com/office/drawing/2014/main" id="{0D9EA89A-4CCE-78B8-DE2A-71B38BFE1DFD}"/>
              </a:ext>
            </a:extLst>
          </p:cNvPr>
          <p:cNvSpPr/>
          <p:nvPr/>
        </p:nvSpPr>
        <p:spPr>
          <a:xfrm>
            <a:off x="4066804" y="4149487"/>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1" name="Freeform: Shape 30">
            <a:extLst>
              <a:ext uri="{FF2B5EF4-FFF2-40B4-BE49-F238E27FC236}">
                <a16:creationId xmlns:a16="http://schemas.microsoft.com/office/drawing/2014/main" id="{13D6A589-B571-F5C8-D4B4-5B3374D6EA6C}"/>
              </a:ext>
            </a:extLst>
          </p:cNvPr>
          <p:cNvSpPr/>
          <p:nvPr/>
        </p:nvSpPr>
        <p:spPr>
          <a:xfrm>
            <a:off x="4464505" y="4936680"/>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49" name="Rectangle 48">
            <a:extLst>
              <a:ext uri="{FF2B5EF4-FFF2-40B4-BE49-F238E27FC236}">
                <a16:creationId xmlns:a16="http://schemas.microsoft.com/office/drawing/2014/main" id="{54C3DD86-F529-623B-3F88-14FB5FD36242}"/>
              </a:ext>
            </a:extLst>
          </p:cNvPr>
          <p:cNvSpPr/>
          <p:nvPr/>
        </p:nvSpPr>
        <p:spPr>
          <a:xfrm>
            <a:off x="3866950" y="4043596"/>
            <a:ext cx="1933839" cy="1790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2">
            <a:extLst>
              <a:ext uri="{FF2B5EF4-FFF2-40B4-BE49-F238E27FC236}">
                <a16:creationId xmlns:a16="http://schemas.microsoft.com/office/drawing/2014/main" id="{718FEA9B-904D-E524-DAD2-3C42F33D1EB5}"/>
              </a:ext>
            </a:extLst>
          </p:cNvPr>
          <p:cNvGraphicFramePr>
            <a:graphicFrameLocks noGrp="1"/>
          </p:cNvGraphicFramePr>
          <p:nvPr/>
        </p:nvGraphicFramePr>
        <p:xfrm>
          <a:off x="257175" y="1023405"/>
          <a:ext cx="8572500" cy="4565833"/>
        </p:xfrm>
        <a:graphic>
          <a:graphicData uri="http://schemas.openxmlformats.org/drawingml/2006/table">
            <a:tbl>
              <a:tblPr/>
              <a:tblGrid>
                <a:gridCol w="2164773">
                  <a:extLst>
                    <a:ext uri="{9D8B030D-6E8A-4147-A177-3AD203B41FA5}">
                      <a16:colId xmlns:a16="http://schemas.microsoft.com/office/drawing/2014/main" val="1844662417"/>
                    </a:ext>
                  </a:extLst>
                </a:gridCol>
                <a:gridCol w="1385454">
                  <a:extLst>
                    <a:ext uri="{9D8B030D-6E8A-4147-A177-3AD203B41FA5}">
                      <a16:colId xmlns:a16="http://schemas.microsoft.com/office/drawing/2014/main" val="279507625"/>
                    </a:ext>
                  </a:extLst>
                </a:gridCol>
                <a:gridCol w="1148163">
                  <a:extLst>
                    <a:ext uri="{9D8B030D-6E8A-4147-A177-3AD203B41FA5}">
                      <a16:colId xmlns:a16="http://schemas.microsoft.com/office/drawing/2014/main" val="536948537"/>
                    </a:ext>
                  </a:extLst>
                </a:gridCol>
                <a:gridCol w="3874110">
                  <a:extLst>
                    <a:ext uri="{9D8B030D-6E8A-4147-A177-3AD203B41FA5}">
                      <a16:colId xmlns:a16="http://schemas.microsoft.com/office/drawing/2014/main" val="2362308167"/>
                    </a:ext>
                  </a:extLst>
                </a:gridCol>
              </a:tblGrid>
              <a:tr h="391357">
                <a:tc>
                  <a:txBody>
                    <a:bodyPr/>
                    <a:lstStyle/>
                    <a:p>
                      <a:pPr algn="l" fontAlgn="ctr"/>
                      <a:r>
                        <a:rPr lang="en-IN" sz="1100" b="1" i="0" u="none" strike="noStrike" dirty="0">
                          <a:solidFill>
                            <a:srgbClr val="E7E6E6"/>
                          </a:solidFill>
                          <a:effectLst/>
                          <a:latin typeface="Calibri" panose="020F0502020204030204" pitchFamily="34" charset="0"/>
                        </a:rPr>
                        <a:t>Type of Report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E7E6E6"/>
                          </a:solidFill>
                          <a:effectLst/>
                          <a:latin typeface="Calibri" panose="020F0502020204030204" pitchFamily="34" charset="0"/>
                        </a:rPr>
                        <a:t>Frequency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E7E6E6"/>
                          </a:solidFill>
                          <a:effectLst/>
                          <a:latin typeface="Calibri" panose="020F0502020204030204" pitchFamily="34" charset="0"/>
                        </a:rPr>
                        <a:t>System/Manual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dirty="0">
                          <a:solidFill>
                            <a:srgbClr val="E7E6E6"/>
                          </a:solidFill>
                          <a:effectLst/>
                          <a:latin typeface="Calibri" panose="020F0502020204030204" pitchFamily="34" charset="0"/>
                        </a:rPr>
                        <a:t>Type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851125823"/>
                  </a:ext>
                </a:extLst>
              </a:tr>
              <a:tr h="1043620">
                <a:tc>
                  <a:txBody>
                    <a:bodyPr/>
                    <a:lstStyle/>
                    <a:p>
                      <a:pPr algn="ctr" fontAlgn="ctr"/>
                      <a:r>
                        <a:rPr lang="en-IN" sz="1400" b="0" i="0" u="none" strike="noStrike" dirty="0">
                          <a:solidFill>
                            <a:srgbClr val="000000"/>
                          </a:solidFill>
                          <a:effectLst/>
                          <a:latin typeface="Calibri" panose="020F0502020204030204" pitchFamily="34" charset="0"/>
                        </a:rPr>
                        <a:t>Inward Report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Daily</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Manual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Calibri" panose="020F0502020204030204" pitchFamily="34" charset="0"/>
                        </a:rPr>
                        <a:t>DMMR (Daily Material Receiving Report)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8354225"/>
                  </a:ext>
                </a:extLst>
              </a:tr>
              <a:tr h="391357">
                <a:tc>
                  <a:txBody>
                    <a:bodyPr/>
                    <a:lstStyle/>
                    <a:p>
                      <a:pPr algn="ctr" fontAlgn="ctr"/>
                      <a:r>
                        <a:rPr lang="en-IN" sz="1400" b="0" i="0" u="none" strike="noStrike">
                          <a:solidFill>
                            <a:srgbClr val="000000"/>
                          </a:solidFill>
                          <a:effectLst/>
                          <a:latin typeface="Calibri" panose="020F0502020204030204" pitchFamily="34" charset="0"/>
                        </a:rPr>
                        <a:t>Quality Assurance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Daily</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Manual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Material Checklist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6930151"/>
                  </a:ext>
                </a:extLst>
              </a:tr>
              <a:tr h="391357">
                <a:tc>
                  <a:txBody>
                    <a:bodyPr/>
                    <a:lstStyle/>
                    <a:p>
                      <a:pPr algn="ctr" fontAlgn="ctr"/>
                      <a:r>
                        <a:rPr lang="en-IN" sz="1400" b="0" i="0" u="none" strike="noStrike">
                          <a:solidFill>
                            <a:srgbClr val="000000"/>
                          </a:solidFill>
                          <a:effectLst/>
                          <a:latin typeface="Calibri" panose="020F0502020204030204" pitchFamily="34" charset="0"/>
                        </a:rPr>
                        <a:t>Warehouse Tracker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Weekly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Manual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Picking &amp; Dispatch Report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0441362"/>
                  </a:ext>
                </a:extLst>
              </a:tr>
              <a:tr h="391357">
                <a:tc>
                  <a:txBody>
                    <a:bodyPr/>
                    <a:lstStyle/>
                    <a:p>
                      <a:pPr algn="ctr" fontAlgn="ctr"/>
                      <a:r>
                        <a:rPr lang="en-IN" sz="1400" b="0" i="0" u="none" strike="noStrike" dirty="0">
                          <a:solidFill>
                            <a:srgbClr val="000000"/>
                          </a:solidFill>
                          <a:effectLst/>
                          <a:latin typeface="Calibri" panose="020F0502020204030204" pitchFamily="34" charset="0"/>
                        </a:rPr>
                        <a:t>Stock in Hand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Monthly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System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T Code MB52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6824821"/>
                  </a:ext>
                </a:extLst>
              </a:tr>
              <a:tr h="391357">
                <a:tc>
                  <a:txBody>
                    <a:bodyPr/>
                    <a:lstStyle/>
                    <a:p>
                      <a:pPr algn="ctr" fontAlgn="ctr"/>
                      <a:r>
                        <a:rPr lang="en-IN" sz="1400" b="0" i="0" u="none" strike="noStrike">
                          <a:solidFill>
                            <a:srgbClr val="000000"/>
                          </a:solidFill>
                          <a:effectLst/>
                          <a:latin typeface="Calibri" panose="020F0502020204030204" pitchFamily="34" charset="0"/>
                        </a:rPr>
                        <a:t>In &amp; Out Transaction Report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Monthly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System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T Code MB5B</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2880925"/>
                  </a:ext>
                </a:extLst>
              </a:tr>
              <a:tr h="391357">
                <a:tc>
                  <a:txBody>
                    <a:bodyPr/>
                    <a:lstStyle/>
                    <a:p>
                      <a:pPr algn="ctr" fontAlgn="ctr"/>
                      <a:r>
                        <a:rPr lang="en-IN" sz="1400" b="0" i="0" u="none" strike="noStrike">
                          <a:solidFill>
                            <a:srgbClr val="000000"/>
                          </a:solidFill>
                          <a:effectLst/>
                          <a:latin typeface="Calibri" panose="020F0502020204030204" pitchFamily="34" charset="0"/>
                        </a:rPr>
                        <a:t>Inward Report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Monthly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System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T Code  MB51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3555940"/>
                  </a:ext>
                </a:extLst>
              </a:tr>
              <a:tr h="391357">
                <a:tc>
                  <a:txBody>
                    <a:bodyPr/>
                    <a:lstStyle/>
                    <a:p>
                      <a:pPr algn="ctr" fontAlgn="ctr"/>
                      <a:r>
                        <a:rPr lang="en-IN" sz="1400" b="0" i="0" u="none" strike="noStrike">
                          <a:solidFill>
                            <a:srgbClr val="000000"/>
                          </a:solidFill>
                          <a:effectLst/>
                          <a:latin typeface="Calibri" panose="020F0502020204030204" pitchFamily="34" charset="0"/>
                        </a:rPr>
                        <a:t>Outward Report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Monthly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System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T Code  VLO2N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676858"/>
                  </a:ext>
                </a:extLst>
              </a:tr>
              <a:tr h="391357">
                <a:tc>
                  <a:txBody>
                    <a:bodyPr/>
                    <a:lstStyle/>
                    <a:p>
                      <a:pPr algn="ctr" fontAlgn="ctr"/>
                      <a:r>
                        <a:rPr lang="en-IN" sz="1400" b="0" i="0" u="none" strike="noStrike">
                          <a:solidFill>
                            <a:srgbClr val="000000"/>
                          </a:solidFill>
                          <a:effectLst/>
                          <a:latin typeface="Calibri" panose="020F0502020204030204" pitchFamily="34" charset="0"/>
                        </a:rPr>
                        <a:t>Cargo Report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Monthly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Manual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Dispatched Report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22194931"/>
                  </a:ext>
                </a:extLst>
              </a:tr>
              <a:tr h="391357">
                <a:tc>
                  <a:txBody>
                    <a:bodyPr/>
                    <a:lstStyle/>
                    <a:p>
                      <a:pPr algn="ctr" fontAlgn="ctr"/>
                      <a:r>
                        <a:rPr lang="en-IN" sz="1400" b="0" i="0" u="none" strike="noStrike">
                          <a:solidFill>
                            <a:srgbClr val="000000"/>
                          </a:solidFill>
                          <a:effectLst/>
                          <a:latin typeface="Calibri" panose="020F0502020204030204" pitchFamily="34" charset="0"/>
                        </a:rPr>
                        <a:t>OTIF</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Monthly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Manual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STO Picking Report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910748"/>
                  </a:ext>
                </a:extLst>
              </a:tr>
            </a:tbl>
          </a:graphicData>
        </a:graphic>
      </p:graphicFrame>
    </p:spTree>
    <p:extLst>
      <p:ext uri="{BB962C8B-B14F-4D97-AF65-F5344CB8AC3E}">
        <p14:creationId xmlns:p14="http://schemas.microsoft.com/office/powerpoint/2010/main" val="4149687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FF34E9-13F3-1FA0-78F6-31988EB2F2BC}"/>
              </a:ext>
            </a:extLst>
          </p:cNvPr>
          <p:cNvSpPr/>
          <p:nvPr/>
        </p:nvSpPr>
        <p:spPr>
          <a:xfrm>
            <a:off x="0" y="6478562"/>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4" name="Rectangle 103">
            <a:extLst>
              <a:ext uri="{FF2B5EF4-FFF2-40B4-BE49-F238E27FC236}">
                <a16:creationId xmlns:a16="http://schemas.microsoft.com/office/drawing/2014/main" id="{FB3636E8-93A9-2010-9A30-7F6294921690}"/>
              </a:ext>
            </a:extLst>
          </p:cNvPr>
          <p:cNvSpPr/>
          <p:nvPr/>
        </p:nvSpPr>
        <p:spPr>
          <a:xfrm>
            <a:off x="411702" y="6436046"/>
            <a:ext cx="8263737" cy="405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Black" panose="020B0A02040204020203" pitchFamily="34" charset="0"/>
                <a:ea typeface="Segoe UI Black" panose="020B0A02040204020203" pitchFamily="34" charset="0"/>
              </a:rPr>
              <a:t>23 North is at the cross-section of several growth drivers</a:t>
            </a:r>
            <a:endParaRPr lang="en-IN" b="1" dirty="0">
              <a:solidFill>
                <a:schemeClr val="bg1"/>
              </a:solidFill>
              <a:latin typeface="Segoe UI Black" panose="020B0A02040204020203" pitchFamily="34" charset="0"/>
              <a:ea typeface="Segoe UI Black" panose="020B0A02040204020203" pitchFamily="34" charset="0"/>
            </a:endParaRPr>
          </a:p>
        </p:txBody>
      </p:sp>
      <p:sp>
        <p:nvSpPr>
          <p:cNvPr id="3" name="Rectangle 2">
            <a:extLst>
              <a:ext uri="{FF2B5EF4-FFF2-40B4-BE49-F238E27FC236}">
                <a16:creationId xmlns:a16="http://schemas.microsoft.com/office/drawing/2014/main" id="{E06FBC21-D31B-996F-2F60-794FF537FA33}"/>
              </a:ext>
            </a:extLst>
          </p:cNvPr>
          <p:cNvSpPr/>
          <p:nvPr/>
        </p:nvSpPr>
        <p:spPr>
          <a:xfrm>
            <a:off x="0" y="2128837"/>
            <a:ext cx="9144000" cy="2071687"/>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latin typeface="Segoe UI Black" panose="020B0A02040204020203" pitchFamily="34" charset="0"/>
                <a:ea typeface="Segoe UI Black" panose="020B0A02040204020203" pitchFamily="34" charset="0"/>
              </a:rPr>
              <a:t>Goals/Plan for AI</a:t>
            </a:r>
            <a:endParaRPr lang="en-IN" sz="2000" b="1" dirty="0">
              <a:solidFill>
                <a:schemeClr val="tx1">
                  <a:lumMod val="65000"/>
                  <a:lumOff val="35000"/>
                </a:schemeClr>
              </a:solidFill>
              <a:latin typeface="Segoe UI Black" panose="020B0A02040204020203" pitchFamily="34" charset="0"/>
              <a:ea typeface="Segoe UI Black" panose="020B0A02040204020203" pitchFamily="34" charset="0"/>
            </a:endParaRPr>
          </a:p>
        </p:txBody>
      </p:sp>
      <p:pic>
        <p:nvPicPr>
          <p:cNvPr id="6" name="Picture 5" descr="Logo&#10;&#10;Description automatically generated">
            <a:extLst>
              <a:ext uri="{FF2B5EF4-FFF2-40B4-BE49-F238E27FC236}">
                <a16:creationId xmlns:a16="http://schemas.microsoft.com/office/drawing/2014/main" id="{7680C1D3-7F90-1A2A-27F6-07478A1BA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7" name="Right Triangle 6">
            <a:extLst>
              <a:ext uri="{FF2B5EF4-FFF2-40B4-BE49-F238E27FC236}">
                <a16:creationId xmlns:a16="http://schemas.microsoft.com/office/drawing/2014/main" id="{D29F595A-5685-BB5F-84B2-741DF1EAEEEF}"/>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22604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5B78DB-E8FC-3E83-15B7-0929DFDD6018}"/>
              </a:ext>
            </a:extLst>
          </p:cNvPr>
          <p:cNvPicPr>
            <a:picLocks noChangeAspect="1"/>
          </p:cNvPicPr>
          <p:nvPr/>
        </p:nvPicPr>
        <p:blipFill>
          <a:blip r:embed="rId2"/>
          <a:stretch>
            <a:fillRect/>
          </a:stretch>
        </p:blipFill>
        <p:spPr>
          <a:xfrm>
            <a:off x="0" y="239544"/>
            <a:ext cx="8661888" cy="3734184"/>
          </a:xfrm>
          <a:prstGeom prst="rect">
            <a:avLst/>
          </a:prstGeom>
        </p:spPr>
      </p:pic>
    </p:spTree>
    <p:extLst>
      <p:ext uri="{BB962C8B-B14F-4D97-AF65-F5344CB8AC3E}">
        <p14:creationId xmlns:p14="http://schemas.microsoft.com/office/powerpoint/2010/main" val="243994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1388A4-2B31-1CD8-B7DF-C86E7B8844A7}"/>
              </a:ext>
            </a:extLst>
          </p:cNvPr>
          <p:cNvPicPr>
            <a:picLocks noChangeAspect="1"/>
          </p:cNvPicPr>
          <p:nvPr/>
        </p:nvPicPr>
        <p:blipFill>
          <a:blip r:embed="rId2"/>
          <a:stretch>
            <a:fillRect/>
          </a:stretch>
        </p:blipFill>
        <p:spPr>
          <a:xfrm>
            <a:off x="57150" y="123562"/>
            <a:ext cx="9086850" cy="6520125"/>
          </a:xfrm>
          <a:prstGeom prst="rect">
            <a:avLst/>
          </a:prstGeom>
        </p:spPr>
      </p:pic>
    </p:spTree>
    <p:extLst>
      <p:ext uri="{BB962C8B-B14F-4D97-AF65-F5344CB8AC3E}">
        <p14:creationId xmlns:p14="http://schemas.microsoft.com/office/powerpoint/2010/main" val="122410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Black" panose="020B0A02040204020203" pitchFamily="34" charset="0"/>
              <a:ea typeface="Segoe UI Black" panose="020B0A02040204020203" pitchFamily="34" charset="0"/>
            </a:endParaRPr>
          </a:p>
        </p:txBody>
      </p:sp>
      <p:sp>
        <p:nvSpPr>
          <p:cNvPr id="6" name="Rectangle 5">
            <a:extLst>
              <a:ext uri="{FF2B5EF4-FFF2-40B4-BE49-F238E27FC236}">
                <a16:creationId xmlns:a16="http://schemas.microsoft.com/office/drawing/2014/main" id="{B26B1D37-D771-D976-AF1C-18A33F45D96E}"/>
              </a:ext>
            </a:extLst>
          </p:cNvPr>
          <p:cNvSpPr/>
          <p:nvPr/>
        </p:nvSpPr>
        <p:spPr>
          <a:xfrm>
            <a:off x="33335" y="-222"/>
            <a:ext cx="9096377" cy="385762"/>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Project Implementation Life Cycle- End to End</a:t>
            </a:r>
          </a:p>
        </p:txBody>
      </p:sp>
      <p:pic>
        <p:nvPicPr>
          <p:cNvPr id="7" name="Picture 6" descr="Logo&#10;&#10;Description automatically generated">
            <a:extLst>
              <a:ext uri="{FF2B5EF4-FFF2-40B4-BE49-F238E27FC236}">
                <a16:creationId xmlns:a16="http://schemas.microsoft.com/office/drawing/2014/main" id="{C8EC9CE4-AD33-73AB-ECAC-0BDDEB4AF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8" name="Right Triangle 7">
            <a:extLst>
              <a:ext uri="{FF2B5EF4-FFF2-40B4-BE49-F238E27FC236}">
                <a16:creationId xmlns:a16="http://schemas.microsoft.com/office/drawing/2014/main" id="{B3673185-1490-3A79-4D0B-E0FF1AE09CB4}"/>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2" name="Group 1">
            <a:extLst>
              <a:ext uri="{FF2B5EF4-FFF2-40B4-BE49-F238E27FC236}">
                <a16:creationId xmlns:a16="http://schemas.microsoft.com/office/drawing/2014/main" id="{DB45066A-7AF0-1C73-731C-2609059925FB}"/>
              </a:ext>
            </a:extLst>
          </p:cNvPr>
          <p:cNvGrpSpPr/>
          <p:nvPr/>
        </p:nvGrpSpPr>
        <p:grpSpPr>
          <a:xfrm>
            <a:off x="6408822" y="1257429"/>
            <a:ext cx="2373689" cy="369332"/>
            <a:chOff x="6448735" y="1783215"/>
            <a:chExt cx="2373689" cy="369332"/>
          </a:xfrm>
        </p:grpSpPr>
        <p:sp>
          <p:nvSpPr>
            <p:cNvPr id="3" name="TextBox 2">
              <a:extLst>
                <a:ext uri="{FF2B5EF4-FFF2-40B4-BE49-F238E27FC236}">
                  <a16:creationId xmlns:a16="http://schemas.microsoft.com/office/drawing/2014/main" id="{D2FFA3DE-693A-7727-34E1-77CD1A66D82D}"/>
                </a:ext>
              </a:extLst>
            </p:cNvPr>
            <p:cNvSpPr txBox="1"/>
            <p:nvPr/>
          </p:nvSpPr>
          <p:spPr>
            <a:xfrm>
              <a:off x="6448735" y="1783215"/>
              <a:ext cx="2325959" cy="369332"/>
            </a:xfrm>
            <a:prstGeom prst="rect">
              <a:avLst/>
            </a:prstGeom>
            <a:noFill/>
          </p:spPr>
          <p:txBody>
            <a:bodyPr wrap="square" lIns="0" rIns="0" rtlCol="0" anchor="b">
              <a:spAutoFit/>
            </a:bodyPr>
            <a:lstStyle/>
            <a:p>
              <a:r>
                <a:rPr lang="en-US" b="1" noProof="1">
                  <a:solidFill>
                    <a:schemeClr val="accent5"/>
                  </a:solidFill>
                </a:rPr>
                <a:t>Signing Of LOI</a:t>
              </a:r>
            </a:p>
          </p:txBody>
        </p:sp>
        <p:sp>
          <p:nvSpPr>
            <p:cNvPr id="4" name="TextBox 3">
              <a:extLst>
                <a:ext uri="{FF2B5EF4-FFF2-40B4-BE49-F238E27FC236}">
                  <a16:creationId xmlns:a16="http://schemas.microsoft.com/office/drawing/2014/main" id="{C6BEF00D-4FE7-9DEA-CCB3-5D8D3D95719E}"/>
                </a:ext>
              </a:extLst>
            </p:cNvPr>
            <p:cNvSpPr txBox="1"/>
            <p:nvPr/>
          </p:nvSpPr>
          <p:spPr>
            <a:xfrm>
              <a:off x="6502638" y="1804083"/>
              <a:ext cx="2319786" cy="230832"/>
            </a:xfrm>
            <a:prstGeom prst="rect">
              <a:avLst/>
            </a:prstGeom>
            <a:noFill/>
          </p:spPr>
          <p:txBody>
            <a:bodyPr wrap="square" lIns="0" rIns="0" rtlCol="0" anchor="t">
              <a:spAutoFit/>
            </a:bodyPr>
            <a:lstStyle/>
            <a:p>
              <a:pPr algn="just"/>
              <a:r>
                <a:rPr lang="en-US" sz="900" noProof="1">
                  <a:solidFill>
                    <a:schemeClr val="tx1">
                      <a:lumMod val="65000"/>
                      <a:lumOff val="35000"/>
                    </a:schemeClr>
                  </a:solidFill>
                </a:rPr>
                <a:t>. </a:t>
              </a:r>
            </a:p>
          </p:txBody>
        </p:sp>
      </p:grpSp>
      <p:grpSp>
        <p:nvGrpSpPr>
          <p:cNvPr id="9" name="Group 8">
            <a:extLst>
              <a:ext uri="{FF2B5EF4-FFF2-40B4-BE49-F238E27FC236}">
                <a16:creationId xmlns:a16="http://schemas.microsoft.com/office/drawing/2014/main" id="{FC7D44D7-7E1F-FFF2-DCE4-DF0E8E9A057A}"/>
              </a:ext>
            </a:extLst>
          </p:cNvPr>
          <p:cNvGrpSpPr/>
          <p:nvPr/>
        </p:nvGrpSpPr>
        <p:grpSpPr>
          <a:xfrm>
            <a:off x="361162" y="1474181"/>
            <a:ext cx="2325959" cy="1159809"/>
            <a:chOff x="401075" y="1844661"/>
            <a:chExt cx="2325959" cy="1159809"/>
          </a:xfrm>
        </p:grpSpPr>
        <p:sp>
          <p:nvSpPr>
            <p:cNvPr id="10" name="TextBox 9">
              <a:extLst>
                <a:ext uri="{FF2B5EF4-FFF2-40B4-BE49-F238E27FC236}">
                  <a16:creationId xmlns:a16="http://schemas.microsoft.com/office/drawing/2014/main" id="{B861661D-4D08-3EEA-5B04-551AE4A8558E}"/>
                </a:ext>
              </a:extLst>
            </p:cNvPr>
            <p:cNvSpPr txBox="1"/>
            <p:nvPr/>
          </p:nvSpPr>
          <p:spPr>
            <a:xfrm>
              <a:off x="401075" y="1844661"/>
              <a:ext cx="2325959" cy="646331"/>
            </a:xfrm>
            <a:prstGeom prst="rect">
              <a:avLst/>
            </a:prstGeom>
            <a:noFill/>
          </p:spPr>
          <p:txBody>
            <a:bodyPr wrap="square" lIns="0" rIns="0" rtlCol="0" anchor="b">
              <a:spAutoFit/>
            </a:bodyPr>
            <a:lstStyle/>
            <a:p>
              <a:pPr algn="r"/>
              <a:r>
                <a:rPr lang="en-US" b="1" noProof="1">
                  <a:solidFill>
                    <a:schemeClr val="accent6"/>
                  </a:solidFill>
                </a:rPr>
                <a:t>Assigning project manager</a:t>
              </a:r>
            </a:p>
          </p:txBody>
        </p:sp>
        <p:sp>
          <p:nvSpPr>
            <p:cNvPr id="11" name="TextBox 10">
              <a:extLst>
                <a:ext uri="{FF2B5EF4-FFF2-40B4-BE49-F238E27FC236}">
                  <a16:creationId xmlns:a16="http://schemas.microsoft.com/office/drawing/2014/main" id="{991FE1C0-11A5-8FFC-6BFF-5A443F9B054E}"/>
                </a:ext>
              </a:extLst>
            </p:cNvPr>
            <p:cNvSpPr txBox="1"/>
            <p:nvPr/>
          </p:nvSpPr>
          <p:spPr>
            <a:xfrm>
              <a:off x="406923" y="2427389"/>
              <a:ext cx="2319786" cy="577081"/>
            </a:xfrm>
            <a:prstGeom prst="rect">
              <a:avLst/>
            </a:prstGeom>
            <a:noFill/>
          </p:spPr>
          <p:txBody>
            <a:bodyPr wrap="square" lIns="0" rIns="0" rtlCol="0" anchor="t">
              <a:spAutoFit/>
            </a:bodyPr>
            <a:lstStyle/>
            <a:p>
              <a:pPr algn="just"/>
              <a:r>
                <a:rPr lang="en-US" sz="1050" noProof="1">
                  <a:solidFill>
                    <a:schemeClr val="tx1">
                      <a:lumMod val="65000"/>
                      <a:lumOff val="35000"/>
                    </a:schemeClr>
                  </a:solidFill>
                </a:rPr>
                <a:t>Both 23 North &amp; PI will assign project manager.</a:t>
              </a:r>
            </a:p>
            <a:p>
              <a:pPr algn="just"/>
              <a:r>
                <a:rPr lang="en-US" sz="1050" noProof="1">
                  <a:solidFill>
                    <a:schemeClr val="tx1">
                      <a:lumMod val="65000"/>
                      <a:lumOff val="35000"/>
                    </a:schemeClr>
                  </a:solidFill>
                </a:rPr>
                <a:t>Both project manager will act as POC</a:t>
              </a:r>
            </a:p>
          </p:txBody>
        </p:sp>
      </p:grpSp>
      <p:grpSp>
        <p:nvGrpSpPr>
          <p:cNvPr id="12" name="Group 11">
            <a:extLst>
              <a:ext uri="{FF2B5EF4-FFF2-40B4-BE49-F238E27FC236}">
                <a16:creationId xmlns:a16="http://schemas.microsoft.com/office/drawing/2014/main" id="{B7573939-2397-C8BB-4799-D33DB95171D9}"/>
              </a:ext>
            </a:extLst>
          </p:cNvPr>
          <p:cNvGrpSpPr/>
          <p:nvPr/>
        </p:nvGrpSpPr>
        <p:grpSpPr>
          <a:xfrm>
            <a:off x="6456878" y="2252793"/>
            <a:ext cx="2325959" cy="1159808"/>
            <a:chOff x="6496791" y="2467968"/>
            <a:chExt cx="2325959" cy="1159808"/>
          </a:xfrm>
        </p:grpSpPr>
        <p:sp>
          <p:nvSpPr>
            <p:cNvPr id="14" name="TextBox 13">
              <a:extLst>
                <a:ext uri="{FF2B5EF4-FFF2-40B4-BE49-F238E27FC236}">
                  <a16:creationId xmlns:a16="http://schemas.microsoft.com/office/drawing/2014/main" id="{A00D029B-127B-B001-D7C9-1F4BEA7E2F3C}"/>
                </a:ext>
              </a:extLst>
            </p:cNvPr>
            <p:cNvSpPr txBox="1"/>
            <p:nvPr/>
          </p:nvSpPr>
          <p:spPr>
            <a:xfrm>
              <a:off x="6496791" y="2467968"/>
              <a:ext cx="2325959" cy="646331"/>
            </a:xfrm>
            <a:prstGeom prst="rect">
              <a:avLst/>
            </a:prstGeom>
            <a:noFill/>
          </p:spPr>
          <p:txBody>
            <a:bodyPr wrap="square" lIns="0" rIns="0" rtlCol="0" anchor="b">
              <a:spAutoFit/>
            </a:bodyPr>
            <a:lstStyle/>
            <a:p>
              <a:r>
                <a:rPr lang="en-US" b="1" noProof="1">
                  <a:solidFill>
                    <a:srgbClr val="F36F13"/>
                  </a:solidFill>
                </a:rPr>
                <a:t>Understanding the current process </a:t>
              </a:r>
            </a:p>
          </p:txBody>
        </p:sp>
        <p:sp>
          <p:nvSpPr>
            <p:cNvPr id="15" name="TextBox 14">
              <a:extLst>
                <a:ext uri="{FF2B5EF4-FFF2-40B4-BE49-F238E27FC236}">
                  <a16:creationId xmlns:a16="http://schemas.microsoft.com/office/drawing/2014/main" id="{F24BCA3F-CBC9-2D09-715C-6B2A58E52CAD}"/>
                </a:ext>
              </a:extLst>
            </p:cNvPr>
            <p:cNvSpPr txBox="1"/>
            <p:nvPr/>
          </p:nvSpPr>
          <p:spPr>
            <a:xfrm>
              <a:off x="6502638" y="3050695"/>
              <a:ext cx="2319786" cy="577081"/>
            </a:xfrm>
            <a:prstGeom prst="rect">
              <a:avLst/>
            </a:prstGeom>
            <a:noFill/>
          </p:spPr>
          <p:txBody>
            <a:bodyPr wrap="square" lIns="0" rIns="0" rtlCol="0" anchor="t">
              <a:spAutoFit/>
            </a:bodyPr>
            <a:lstStyle/>
            <a:p>
              <a:pPr algn="just"/>
              <a:r>
                <a:rPr lang="en-US" sz="1050" noProof="1">
                  <a:solidFill>
                    <a:schemeClr val="tx1">
                      <a:lumMod val="65000"/>
                      <a:lumOff val="35000"/>
                    </a:schemeClr>
                  </a:solidFill>
                </a:rPr>
                <a:t>PI will be responsible for training &amp; understanding of 23 North project manager </a:t>
              </a:r>
              <a:r>
                <a:rPr lang="en-US" sz="900" noProof="1">
                  <a:solidFill>
                    <a:schemeClr val="tx1">
                      <a:lumMod val="65000"/>
                      <a:lumOff val="35000"/>
                    </a:schemeClr>
                  </a:solidFill>
                </a:rPr>
                <a:t>.</a:t>
              </a:r>
            </a:p>
          </p:txBody>
        </p:sp>
      </p:grpSp>
      <p:grpSp>
        <p:nvGrpSpPr>
          <p:cNvPr id="16" name="Group 15">
            <a:extLst>
              <a:ext uri="{FF2B5EF4-FFF2-40B4-BE49-F238E27FC236}">
                <a16:creationId xmlns:a16="http://schemas.microsoft.com/office/drawing/2014/main" id="{99DD48B1-1FF5-5106-3897-047383424C0D}"/>
              </a:ext>
            </a:extLst>
          </p:cNvPr>
          <p:cNvGrpSpPr/>
          <p:nvPr/>
        </p:nvGrpSpPr>
        <p:grpSpPr>
          <a:xfrm>
            <a:off x="6456878" y="4087015"/>
            <a:ext cx="2325959" cy="721227"/>
            <a:chOff x="6496791" y="3991579"/>
            <a:chExt cx="2325959" cy="721227"/>
          </a:xfrm>
        </p:grpSpPr>
        <p:sp>
          <p:nvSpPr>
            <p:cNvPr id="17" name="TextBox 16">
              <a:extLst>
                <a:ext uri="{FF2B5EF4-FFF2-40B4-BE49-F238E27FC236}">
                  <a16:creationId xmlns:a16="http://schemas.microsoft.com/office/drawing/2014/main" id="{537BF2E3-B407-995B-268B-E5CF25469382}"/>
                </a:ext>
              </a:extLst>
            </p:cNvPr>
            <p:cNvSpPr txBox="1"/>
            <p:nvPr/>
          </p:nvSpPr>
          <p:spPr>
            <a:xfrm>
              <a:off x="6496791" y="3991579"/>
              <a:ext cx="2325959" cy="369332"/>
            </a:xfrm>
            <a:prstGeom prst="rect">
              <a:avLst/>
            </a:prstGeom>
            <a:noFill/>
          </p:spPr>
          <p:txBody>
            <a:bodyPr wrap="square" lIns="0" rIns="0" rtlCol="0" anchor="b">
              <a:spAutoFit/>
            </a:bodyPr>
            <a:lstStyle/>
            <a:p>
              <a:r>
                <a:rPr lang="en-US" b="1" noProof="1">
                  <a:solidFill>
                    <a:srgbClr val="993366"/>
                  </a:solidFill>
                </a:rPr>
                <a:t>Training of new joinees </a:t>
              </a:r>
            </a:p>
          </p:txBody>
        </p:sp>
        <p:sp>
          <p:nvSpPr>
            <p:cNvPr id="18" name="TextBox 17">
              <a:extLst>
                <a:ext uri="{FF2B5EF4-FFF2-40B4-BE49-F238E27FC236}">
                  <a16:creationId xmlns:a16="http://schemas.microsoft.com/office/drawing/2014/main" id="{D914D1A1-4E46-8485-913B-B24ADB1538B8}"/>
                </a:ext>
              </a:extLst>
            </p:cNvPr>
            <p:cNvSpPr txBox="1"/>
            <p:nvPr/>
          </p:nvSpPr>
          <p:spPr>
            <a:xfrm>
              <a:off x="6502638" y="4297308"/>
              <a:ext cx="2319786" cy="415498"/>
            </a:xfrm>
            <a:prstGeom prst="rect">
              <a:avLst/>
            </a:prstGeom>
            <a:noFill/>
          </p:spPr>
          <p:txBody>
            <a:bodyPr wrap="square" lIns="0" rIns="0" rtlCol="0" anchor="t">
              <a:spAutoFit/>
            </a:bodyPr>
            <a:lstStyle/>
            <a:p>
              <a:pPr algn="just"/>
              <a:r>
                <a:rPr lang="en-US" sz="1050" noProof="1">
                  <a:solidFill>
                    <a:schemeClr val="tx1">
                      <a:lumMod val="65000"/>
                      <a:lumOff val="35000"/>
                    </a:schemeClr>
                  </a:solidFill>
                </a:rPr>
                <a:t>PI will be responsible for the training of new joinees. </a:t>
              </a:r>
            </a:p>
          </p:txBody>
        </p:sp>
      </p:grpSp>
      <p:grpSp>
        <p:nvGrpSpPr>
          <p:cNvPr id="19" name="Group 18">
            <a:extLst>
              <a:ext uri="{FF2B5EF4-FFF2-40B4-BE49-F238E27FC236}">
                <a16:creationId xmlns:a16="http://schemas.microsoft.com/office/drawing/2014/main" id="{C7C0DC35-DD4A-5633-6CBA-F64263F96656}"/>
              </a:ext>
            </a:extLst>
          </p:cNvPr>
          <p:cNvGrpSpPr/>
          <p:nvPr/>
        </p:nvGrpSpPr>
        <p:grpSpPr>
          <a:xfrm>
            <a:off x="361162" y="3308403"/>
            <a:ext cx="2325959" cy="721227"/>
            <a:chOff x="401075" y="3368273"/>
            <a:chExt cx="2325959" cy="721227"/>
          </a:xfrm>
        </p:grpSpPr>
        <p:sp>
          <p:nvSpPr>
            <p:cNvPr id="20" name="TextBox 19">
              <a:extLst>
                <a:ext uri="{FF2B5EF4-FFF2-40B4-BE49-F238E27FC236}">
                  <a16:creationId xmlns:a16="http://schemas.microsoft.com/office/drawing/2014/main" id="{5BAD71A6-BD5F-72A3-761A-D23DE7894718}"/>
                </a:ext>
              </a:extLst>
            </p:cNvPr>
            <p:cNvSpPr txBox="1"/>
            <p:nvPr/>
          </p:nvSpPr>
          <p:spPr>
            <a:xfrm>
              <a:off x="401075" y="3368273"/>
              <a:ext cx="2325959" cy="369332"/>
            </a:xfrm>
            <a:prstGeom prst="rect">
              <a:avLst/>
            </a:prstGeom>
            <a:noFill/>
          </p:spPr>
          <p:txBody>
            <a:bodyPr wrap="square" lIns="0" rIns="0" rtlCol="0" anchor="b">
              <a:spAutoFit/>
            </a:bodyPr>
            <a:lstStyle/>
            <a:p>
              <a:pPr algn="r"/>
              <a:r>
                <a:rPr lang="en-US" b="1" noProof="1">
                  <a:solidFill>
                    <a:srgbClr val="2B323B"/>
                  </a:solidFill>
                </a:rPr>
                <a:t>New manpower hiring </a:t>
              </a:r>
            </a:p>
          </p:txBody>
        </p:sp>
        <p:sp>
          <p:nvSpPr>
            <p:cNvPr id="21" name="TextBox 20">
              <a:extLst>
                <a:ext uri="{FF2B5EF4-FFF2-40B4-BE49-F238E27FC236}">
                  <a16:creationId xmlns:a16="http://schemas.microsoft.com/office/drawing/2014/main" id="{718FEA8A-262B-8281-AF3A-F87D3E14D55A}"/>
                </a:ext>
              </a:extLst>
            </p:cNvPr>
            <p:cNvSpPr txBox="1"/>
            <p:nvPr/>
          </p:nvSpPr>
          <p:spPr>
            <a:xfrm>
              <a:off x="406923" y="3674002"/>
              <a:ext cx="2319786" cy="415498"/>
            </a:xfrm>
            <a:prstGeom prst="rect">
              <a:avLst/>
            </a:prstGeom>
            <a:noFill/>
          </p:spPr>
          <p:txBody>
            <a:bodyPr wrap="square" lIns="0" rIns="0" rtlCol="0" anchor="t">
              <a:spAutoFit/>
            </a:bodyPr>
            <a:lstStyle/>
            <a:p>
              <a:pPr algn="just"/>
              <a:r>
                <a:rPr lang="en-US" sz="1050" noProof="1">
                  <a:solidFill>
                    <a:schemeClr val="tx1">
                      <a:lumMod val="65000"/>
                      <a:lumOff val="35000"/>
                    </a:schemeClr>
                  </a:solidFill>
                </a:rPr>
                <a:t>23 North will hire as per the inputs of project manager.</a:t>
              </a:r>
            </a:p>
          </p:txBody>
        </p:sp>
      </p:grpSp>
      <p:grpSp>
        <p:nvGrpSpPr>
          <p:cNvPr id="22" name="Group 21">
            <a:extLst>
              <a:ext uri="{FF2B5EF4-FFF2-40B4-BE49-F238E27FC236}">
                <a16:creationId xmlns:a16="http://schemas.microsoft.com/office/drawing/2014/main" id="{A4F3C9F7-798F-14F9-E5D0-319B28A62645}"/>
              </a:ext>
            </a:extLst>
          </p:cNvPr>
          <p:cNvGrpSpPr/>
          <p:nvPr/>
        </p:nvGrpSpPr>
        <p:grpSpPr>
          <a:xfrm>
            <a:off x="361162" y="4588626"/>
            <a:ext cx="2325959" cy="1159809"/>
            <a:chOff x="401075" y="4337886"/>
            <a:chExt cx="2325959" cy="1159809"/>
          </a:xfrm>
        </p:grpSpPr>
        <p:sp>
          <p:nvSpPr>
            <p:cNvPr id="23" name="TextBox 22">
              <a:extLst>
                <a:ext uri="{FF2B5EF4-FFF2-40B4-BE49-F238E27FC236}">
                  <a16:creationId xmlns:a16="http://schemas.microsoft.com/office/drawing/2014/main" id="{DDED3515-6B68-DDB0-824A-FA48A5E2FFE7}"/>
                </a:ext>
              </a:extLst>
            </p:cNvPr>
            <p:cNvSpPr txBox="1"/>
            <p:nvPr/>
          </p:nvSpPr>
          <p:spPr>
            <a:xfrm>
              <a:off x="401075" y="4337886"/>
              <a:ext cx="2325959" cy="646331"/>
            </a:xfrm>
            <a:prstGeom prst="rect">
              <a:avLst/>
            </a:prstGeom>
            <a:noFill/>
          </p:spPr>
          <p:txBody>
            <a:bodyPr wrap="square" lIns="0" rIns="0" rtlCol="0" anchor="b">
              <a:spAutoFit/>
            </a:bodyPr>
            <a:lstStyle/>
            <a:p>
              <a:pPr algn="r"/>
              <a:r>
                <a:rPr lang="en-US" b="1" noProof="1">
                  <a:solidFill>
                    <a:srgbClr val="0D95BC"/>
                  </a:solidFill>
                </a:rPr>
                <a:t>Manpower operations overlapping (N+47) </a:t>
              </a:r>
            </a:p>
          </p:txBody>
        </p:sp>
        <p:sp>
          <p:nvSpPr>
            <p:cNvPr id="24" name="TextBox 23">
              <a:extLst>
                <a:ext uri="{FF2B5EF4-FFF2-40B4-BE49-F238E27FC236}">
                  <a16:creationId xmlns:a16="http://schemas.microsoft.com/office/drawing/2014/main" id="{A53FA511-165D-F52F-D53F-DC2AAC592EEB}"/>
                </a:ext>
              </a:extLst>
            </p:cNvPr>
            <p:cNvSpPr txBox="1"/>
            <p:nvPr/>
          </p:nvSpPr>
          <p:spPr>
            <a:xfrm>
              <a:off x="406923" y="4920614"/>
              <a:ext cx="2319786" cy="577081"/>
            </a:xfrm>
            <a:prstGeom prst="rect">
              <a:avLst/>
            </a:prstGeom>
            <a:noFill/>
          </p:spPr>
          <p:txBody>
            <a:bodyPr wrap="square" lIns="0" rIns="0" rtlCol="0" anchor="t">
              <a:spAutoFit/>
            </a:bodyPr>
            <a:lstStyle/>
            <a:p>
              <a:pPr algn="just"/>
              <a:r>
                <a:rPr lang="en-US" sz="1050" noProof="1">
                  <a:solidFill>
                    <a:schemeClr val="tx1">
                      <a:lumMod val="65000"/>
                      <a:lumOff val="35000"/>
                    </a:schemeClr>
                  </a:solidFill>
                </a:rPr>
                <a:t>New joinees will work with current manpower to get the better understanding and handon experience.</a:t>
              </a:r>
            </a:p>
          </p:txBody>
        </p:sp>
      </p:grpSp>
      <p:sp>
        <p:nvSpPr>
          <p:cNvPr id="26" name="Freeform: Shape 25">
            <a:extLst>
              <a:ext uri="{FF2B5EF4-FFF2-40B4-BE49-F238E27FC236}">
                <a16:creationId xmlns:a16="http://schemas.microsoft.com/office/drawing/2014/main" id="{A065CB44-68E2-6D49-1982-FDCD1531C3C7}"/>
              </a:ext>
            </a:extLst>
          </p:cNvPr>
          <p:cNvSpPr/>
          <p:nvPr/>
        </p:nvSpPr>
        <p:spPr>
          <a:xfrm>
            <a:off x="4105556" y="1238467"/>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27" name="Freeform: Shape 26">
            <a:extLst>
              <a:ext uri="{FF2B5EF4-FFF2-40B4-BE49-F238E27FC236}">
                <a16:creationId xmlns:a16="http://schemas.microsoft.com/office/drawing/2014/main" id="{F41EDECA-3EE8-745A-691A-C065386D12E2}"/>
              </a:ext>
            </a:extLst>
          </p:cNvPr>
          <p:cNvSpPr/>
          <p:nvPr/>
        </p:nvSpPr>
        <p:spPr>
          <a:xfrm>
            <a:off x="4508767" y="2021212"/>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28" name="Freeform: Shape 27">
            <a:extLst>
              <a:ext uri="{FF2B5EF4-FFF2-40B4-BE49-F238E27FC236}">
                <a16:creationId xmlns:a16="http://schemas.microsoft.com/office/drawing/2014/main" id="{E8ADEA0A-CB3E-BD3D-AE8E-3C0F3D936A93}"/>
              </a:ext>
            </a:extLst>
          </p:cNvPr>
          <p:cNvSpPr/>
          <p:nvPr/>
        </p:nvSpPr>
        <p:spPr>
          <a:xfrm>
            <a:off x="4108292" y="2809265"/>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29" name="Freeform: Shape 28">
            <a:extLst>
              <a:ext uri="{FF2B5EF4-FFF2-40B4-BE49-F238E27FC236}">
                <a16:creationId xmlns:a16="http://schemas.microsoft.com/office/drawing/2014/main" id="{6B24DD5C-433F-78B0-79FD-BE8CAF9582F9}"/>
              </a:ext>
            </a:extLst>
          </p:cNvPr>
          <p:cNvSpPr/>
          <p:nvPr/>
        </p:nvSpPr>
        <p:spPr>
          <a:xfrm>
            <a:off x="4508767" y="3551394"/>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0" name="Freeform: Shape 29">
            <a:extLst>
              <a:ext uri="{FF2B5EF4-FFF2-40B4-BE49-F238E27FC236}">
                <a16:creationId xmlns:a16="http://schemas.microsoft.com/office/drawing/2014/main" id="{0D9EA89A-4CCE-78B8-DE2A-71B38BFE1DFD}"/>
              </a:ext>
            </a:extLst>
          </p:cNvPr>
          <p:cNvSpPr/>
          <p:nvPr/>
        </p:nvSpPr>
        <p:spPr>
          <a:xfrm>
            <a:off x="4111066" y="4342217"/>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1" name="Freeform: Shape 30">
            <a:extLst>
              <a:ext uri="{FF2B5EF4-FFF2-40B4-BE49-F238E27FC236}">
                <a16:creationId xmlns:a16="http://schemas.microsoft.com/office/drawing/2014/main" id="{13D6A589-B571-F5C8-D4B4-5B3374D6EA6C}"/>
              </a:ext>
            </a:extLst>
          </p:cNvPr>
          <p:cNvSpPr/>
          <p:nvPr/>
        </p:nvSpPr>
        <p:spPr>
          <a:xfrm>
            <a:off x="4508767" y="5129410"/>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2" name="Shape">
            <a:extLst>
              <a:ext uri="{FF2B5EF4-FFF2-40B4-BE49-F238E27FC236}">
                <a16:creationId xmlns:a16="http://schemas.microsoft.com/office/drawing/2014/main" id="{7772D99E-C33B-47F6-A034-6A99EE83ED97}"/>
              </a:ext>
            </a:extLst>
          </p:cNvPr>
          <p:cNvSpPr/>
          <p:nvPr/>
        </p:nvSpPr>
        <p:spPr>
          <a:xfrm>
            <a:off x="3911212" y="763213"/>
            <a:ext cx="1311578" cy="5011905"/>
          </a:xfrm>
          <a:custGeom>
            <a:avLst/>
            <a:gdLst/>
            <a:ahLst/>
            <a:cxnLst>
              <a:cxn ang="0">
                <a:pos x="wd2" y="hd2"/>
              </a:cxn>
              <a:cxn ang="5400000">
                <a:pos x="wd2" y="hd2"/>
              </a:cxn>
              <a:cxn ang="10800000">
                <a:pos x="wd2" y="hd2"/>
              </a:cxn>
              <a:cxn ang="16200000">
                <a:pos x="wd2" y="hd2"/>
              </a:cxn>
            </a:cxnLst>
            <a:rect l="0" t="0" r="r" b="b"/>
            <a:pathLst>
              <a:path w="21287" h="21577" extrusionOk="0">
                <a:moveTo>
                  <a:pt x="15801" y="21577"/>
                </a:moveTo>
                <a:lnTo>
                  <a:pt x="8910" y="21577"/>
                </a:lnTo>
                <a:cubicBezTo>
                  <a:pt x="8560" y="21577"/>
                  <a:pt x="8274" y="21501"/>
                  <a:pt x="8274" y="21408"/>
                </a:cubicBezTo>
                <a:cubicBezTo>
                  <a:pt x="8274" y="21315"/>
                  <a:pt x="8560" y="21239"/>
                  <a:pt x="8910" y="21239"/>
                </a:cubicBezTo>
                <a:lnTo>
                  <a:pt x="15801" y="21239"/>
                </a:lnTo>
                <a:cubicBezTo>
                  <a:pt x="16602" y="21239"/>
                  <a:pt x="17347" y="21125"/>
                  <a:pt x="17748" y="20942"/>
                </a:cubicBezTo>
                <a:lnTo>
                  <a:pt x="19707" y="20043"/>
                </a:lnTo>
                <a:cubicBezTo>
                  <a:pt x="20108" y="19859"/>
                  <a:pt x="20108" y="19631"/>
                  <a:pt x="19707" y="19447"/>
                </a:cubicBezTo>
                <a:lnTo>
                  <a:pt x="17748" y="18548"/>
                </a:lnTo>
                <a:cubicBezTo>
                  <a:pt x="17347" y="18364"/>
                  <a:pt x="16602" y="18251"/>
                  <a:pt x="15801" y="18251"/>
                </a:cubicBezTo>
                <a:lnTo>
                  <a:pt x="5475" y="18251"/>
                </a:lnTo>
                <a:cubicBezTo>
                  <a:pt x="4221" y="18251"/>
                  <a:pt x="3057" y="18072"/>
                  <a:pt x="2427" y="17785"/>
                </a:cubicBezTo>
                <a:lnTo>
                  <a:pt x="468" y="16885"/>
                </a:lnTo>
                <a:cubicBezTo>
                  <a:pt x="-156" y="16597"/>
                  <a:pt x="-156" y="16241"/>
                  <a:pt x="468" y="15952"/>
                </a:cubicBezTo>
                <a:lnTo>
                  <a:pt x="2427" y="15053"/>
                </a:lnTo>
                <a:cubicBezTo>
                  <a:pt x="3057" y="14764"/>
                  <a:pt x="4221" y="14587"/>
                  <a:pt x="5475" y="14587"/>
                </a:cubicBezTo>
                <a:lnTo>
                  <a:pt x="15801" y="14587"/>
                </a:lnTo>
                <a:cubicBezTo>
                  <a:pt x="16602" y="14587"/>
                  <a:pt x="17347" y="14472"/>
                  <a:pt x="17748" y="14290"/>
                </a:cubicBezTo>
                <a:lnTo>
                  <a:pt x="19707" y="13390"/>
                </a:lnTo>
                <a:cubicBezTo>
                  <a:pt x="20108" y="13206"/>
                  <a:pt x="20108" y="12979"/>
                  <a:pt x="19707" y="12795"/>
                </a:cubicBezTo>
                <a:lnTo>
                  <a:pt x="17748" y="11895"/>
                </a:lnTo>
                <a:cubicBezTo>
                  <a:pt x="17347" y="11711"/>
                  <a:pt x="16602" y="11598"/>
                  <a:pt x="15801" y="11598"/>
                </a:cubicBezTo>
                <a:lnTo>
                  <a:pt x="5475" y="11598"/>
                </a:lnTo>
                <a:cubicBezTo>
                  <a:pt x="4221" y="11598"/>
                  <a:pt x="3057" y="11419"/>
                  <a:pt x="2427" y="11132"/>
                </a:cubicBezTo>
                <a:lnTo>
                  <a:pt x="468" y="10233"/>
                </a:lnTo>
                <a:cubicBezTo>
                  <a:pt x="-156" y="9944"/>
                  <a:pt x="-156" y="9588"/>
                  <a:pt x="468" y="9299"/>
                </a:cubicBezTo>
                <a:lnTo>
                  <a:pt x="2427" y="8400"/>
                </a:lnTo>
                <a:cubicBezTo>
                  <a:pt x="3057" y="8111"/>
                  <a:pt x="4221" y="7934"/>
                  <a:pt x="5475" y="7934"/>
                </a:cubicBezTo>
                <a:lnTo>
                  <a:pt x="15801" y="7934"/>
                </a:lnTo>
                <a:cubicBezTo>
                  <a:pt x="16602" y="7934"/>
                  <a:pt x="17347" y="7819"/>
                  <a:pt x="17748" y="7637"/>
                </a:cubicBezTo>
                <a:lnTo>
                  <a:pt x="19707" y="6738"/>
                </a:lnTo>
                <a:cubicBezTo>
                  <a:pt x="20108" y="6554"/>
                  <a:pt x="20108" y="6326"/>
                  <a:pt x="19707" y="6142"/>
                </a:cubicBezTo>
                <a:lnTo>
                  <a:pt x="17748" y="5242"/>
                </a:lnTo>
                <a:cubicBezTo>
                  <a:pt x="17347" y="5058"/>
                  <a:pt x="16602" y="4945"/>
                  <a:pt x="15801" y="4945"/>
                </a:cubicBezTo>
                <a:lnTo>
                  <a:pt x="5475" y="4945"/>
                </a:lnTo>
                <a:cubicBezTo>
                  <a:pt x="4221" y="4945"/>
                  <a:pt x="3057" y="4767"/>
                  <a:pt x="2427" y="4480"/>
                </a:cubicBezTo>
                <a:lnTo>
                  <a:pt x="468" y="3580"/>
                </a:lnTo>
                <a:cubicBezTo>
                  <a:pt x="-156" y="3292"/>
                  <a:pt x="-156" y="2935"/>
                  <a:pt x="468" y="2647"/>
                </a:cubicBezTo>
                <a:lnTo>
                  <a:pt x="2427" y="1747"/>
                </a:lnTo>
                <a:cubicBezTo>
                  <a:pt x="3057" y="1459"/>
                  <a:pt x="4221" y="1282"/>
                  <a:pt x="5475" y="1282"/>
                </a:cubicBezTo>
                <a:lnTo>
                  <a:pt x="12149" y="1282"/>
                </a:lnTo>
                <a:cubicBezTo>
                  <a:pt x="12950" y="1282"/>
                  <a:pt x="13695" y="1167"/>
                  <a:pt x="14096" y="985"/>
                </a:cubicBezTo>
                <a:lnTo>
                  <a:pt x="16055" y="85"/>
                </a:lnTo>
                <a:cubicBezTo>
                  <a:pt x="16233" y="4"/>
                  <a:pt x="16621" y="-23"/>
                  <a:pt x="16927" y="23"/>
                </a:cubicBezTo>
                <a:cubicBezTo>
                  <a:pt x="17232" y="70"/>
                  <a:pt x="17334" y="173"/>
                  <a:pt x="17162" y="254"/>
                </a:cubicBezTo>
                <a:lnTo>
                  <a:pt x="15203" y="1153"/>
                </a:lnTo>
                <a:cubicBezTo>
                  <a:pt x="14579" y="1442"/>
                  <a:pt x="13408" y="1619"/>
                  <a:pt x="12155" y="1619"/>
                </a:cubicBezTo>
                <a:lnTo>
                  <a:pt x="5481" y="1619"/>
                </a:lnTo>
                <a:cubicBezTo>
                  <a:pt x="4679" y="1619"/>
                  <a:pt x="3935" y="1734"/>
                  <a:pt x="3534" y="1916"/>
                </a:cubicBezTo>
                <a:lnTo>
                  <a:pt x="1575" y="2816"/>
                </a:lnTo>
                <a:cubicBezTo>
                  <a:pt x="1174" y="3000"/>
                  <a:pt x="1174" y="3227"/>
                  <a:pt x="1575" y="3411"/>
                </a:cubicBezTo>
                <a:lnTo>
                  <a:pt x="3534" y="4311"/>
                </a:lnTo>
                <a:cubicBezTo>
                  <a:pt x="3935" y="4495"/>
                  <a:pt x="4679" y="4608"/>
                  <a:pt x="5481" y="4608"/>
                </a:cubicBezTo>
                <a:lnTo>
                  <a:pt x="15807" y="4608"/>
                </a:lnTo>
                <a:cubicBezTo>
                  <a:pt x="17060" y="4608"/>
                  <a:pt x="18225" y="4787"/>
                  <a:pt x="18855" y="5074"/>
                </a:cubicBezTo>
                <a:lnTo>
                  <a:pt x="20814" y="5973"/>
                </a:lnTo>
                <a:cubicBezTo>
                  <a:pt x="21438" y="6262"/>
                  <a:pt x="21438" y="6618"/>
                  <a:pt x="20814" y="6906"/>
                </a:cubicBezTo>
                <a:lnTo>
                  <a:pt x="18855" y="7806"/>
                </a:lnTo>
                <a:cubicBezTo>
                  <a:pt x="18231" y="8095"/>
                  <a:pt x="17060" y="8272"/>
                  <a:pt x="15807" y="8272"/>
                </a:cubicBezTo>
                <a:lnTo>
                  <a:pt x="5481" y="8272"/>
                </a:lnTo>
                <a:cubicBezTo>
                  <a:pt x="4679" y="8272"/>
                  <a:pt x="3935" y="8386"/>
                  <a:pt x="3534" y="8569"/>
                </a:cubicBezTo>
                <a:lnTo>
                  <a:pt x="1575" y="9468"/>
                </a:lnTo>
                <a:cubicBezTo>
                  <a:pt x="1174" y="9652"/>
                  <a:pt x="1174" y="9880"/>
                  <a:pt x="1575" y="10064"/>
                </a:cubicBezTo>
                <a:lnTo>
                  <a:pt x="3534" y="10963"/>
                </a:lnTo>
                <a:cubicBezTo>
                  <a:pt x="3935" y="11147"/>
                  <a:pt x="4679" y="11261"/>
                  <a:pt x="5481" y="11261"/>
                </a:cubicBezTo>
                <a:lnTo>
                  <a:pt x="15807" y="11261"/>
                </a:lnTo>
                <a:cubicBezTo>
                  <a:pt x="17060" y="11261"/>
                  <a:pt x="18225" y="11439"/>
                  <a:pt x="18855" y="11726"/>
                </a:cubicBezTo>
                <a:lnTo>
                  <a:pt x="20814" y="12626"/>
                </a:lnTo>
                <a:cubicBezTo>
                  <a:pt x="21444" y="12914"/>
                  <a:pt x="21444" y="13270"/>
                  <a:pt x="20814" y="13559"/>
                </a:cubicBezTo>
                <a:lnTo>
                  <a:pt x="18855" y="14459"/>
                </a:lnTo>
                <a:cubicBezTo>
                  <a:pt x="18231" y="14747"/>
                  <a:pt x="17060" y="14924"/>
                  <a:pt x="15807" y="14924"/>
                </a:cubicBezTo>
                <a:lnTo>
                  <a:pt x="5481" y="14924"/>
                </a:lnTo>
                <a:cubicBezTo>
                  <a:pt x="4679" y="14924"/>
                  <a:pt x="3935" y="15039"/>
                  <a:pt x="3534" y="15221"/>
                </a:cubicBezTo>
                <a:lnTo>
                  <a:pt x="1575" y="16121"/>
                </a:lnTo>
                <a:cubicBezTo>
                  <a:pt x="1174" y="16305"/>
                  <a:pt x="1174" y="16533"/>
                  <a:pt x="1575" y="16717"/>
                </a:cubicBezTo>
                <a:lnTo>
                  <a:pt x="3534" y="17616"/>
                </a:lnTo>
                <a:cubicBezTo>
                  <a:pt x="3935" y="17800"/>
                  <a:pt x="4679" y="17913"/>
                  <a:pt x="5481" y="17913"/>
                </a:cubicBezTo>
                <a:lnTo>
                  <a:pt x="15807" y="17913"/>
                </a:lnTo>
                <a:cubicBezTo>
                  <a:pt x="17060" y="17913"/>
                  <a:pt x="18225" y="18092"/>
                  <a:pt x="18855" y="18379"/>
                </a:cubicBezTo>
                <a:lnTo>
                  <a:pt x="20814" y="19278"/>
                </a:lnTo>
                <a:cubicBezTo>
                  <a:pt x="21444" y="19567"/>
                  <a:pt x="21444" y="19923"/>
                  <a:pt x="20814" y="20212"/>
                </a:cubicBezTo>
                <a:lnTo>
                  <a:pt x="18855" y="21111"/>
                </a:lnTo>
                <a:cubicBezTo>
                  <a:pt x="18218" y="21398"/>
                  <a:pt x="17054" y="21577"/>
                  <a:pt x="15801" y="21577"/>
                </a:cubicBezTo>
                <a:close/>
              </a:path>
            </a:pathLst>
          </a:custGeom>
          <a:solidFill>
            <a:srgbClr val="DAD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sz="1350">
              <a:solidFill>
                <a:prstClr val="black"/>
              </a:solidFill>
              <a:latin typeface="Calibri" panose="020F0502020204030204"/>
            </a:endParaRPr>
          </a:p>
        </p:txBody>
      </p:sp>
      <p:sp>
        <p:nvSpPr>
          <p:cNvPr id="33" name="Shape">
            <a:extLst>
              <a:ext uri="{FF2B5EF4-FFF2-40B4-BE49-F238E27FC236}">
                <a16:creationId xmlns:a16="http://schemas.microsoft.com/office/drawing/2014/main" id="{061ADE56-9815-9CD6-8614-90DEA4F8E845}"/>
              </a:ext>
            </a:extLst>
          </p:cNvPr>
          <p:cNvSpPr/>
          <p:nvPr/>
        </p:nvSpPr>
        <p:spPr>
          <a:xfrm>
            <a:off x="2891981" y="1978448"/>
            <a:ext cx="2183999" cy="574305"/>
          </a:xfrm>
          <a:custGeom>
            <a:avLst/>
            <a:gdLst/>
            <a:ahLst/>
            <a:cxnLst>
              <a:cxn ang="0">
                <a:pos x="wd2" y="hd2"/>
              </a:cxn>
              <a:cxn ang="5400000">
                <a:pos x="wd2" y="hd2"/>
              </a:cxn>
              <a:cxn ang="10800000">
                <a:pos x="wd2" y="hd2"/>
              </a:cxn>
              <a:cxn ang="16200000">
                <a:pos x="wd2" y="hd2"/>
              </a:cxn>
            </a:cxnLst>
            <a:rect l="0" t="0" r="r" b="b"/>
            <a:pathLst>
              <a:path w="21489" h="21600" extrusionOk="0">
                <a:moveTo>
                  <a:pt x="21255" y="7460"/>
                </a:moveTo>
                <a:lnTo>
                  <a:pt x="20634" y="3332"/>
                </a:lnTo>
                <a:cubicBezTo>
                  <a:pt x="20321" y="1268"/>
                  <a:pt x="19746" y="0"/>
                  <a:pt x="19122" y="0"/>
                </a:cubicBezTo>
                <a:lnTo>
                  <a:pt x="17876" y="0"/>
                </a:lnTo>
                <a:cubicBezTo>
                  <a:pt x="17251" y="0"/>
                  <a:pt x="16676" y="1268"/>
                  <a:pt x="16364" y="3332"/>
                </a:cubicBezTo>
                <a:lnTo>
                  <a:pt x="15851" y="6723"/>
                </a:lnTo>
                <a:cubicBezTo>
                  <a:pt x="15446" y="8728"/>
                  <a:pt x="14817" y="9923"/>
                  <a:pt x="14142" y="9923"/>
                </a:cubicBezTo>
                <a:lnTo>
                  <a:pt x="3689" y="9923"/>
                </a:lnTo>
                <a:cubicBezTo>
                  <a:pt x="3118" y="9923"/>
                  <a:pt x="2567" y="9053"/>
                  <a:pt x="2166" y="7505"/>
                </a:cubicBezTo>
                <a:lnTo>
                  <a:pt x="2123" y="7343"/>
                </a:lnTo>
                <a:cubicBezTo>
                  <a:pt x="2081" y="7136"/>
                  <a:pt x="2034" y="6959"/>
                  <a:pt x="1980" y="6797"/>
                </a:cubicBezTo>
                <a:lnTo>
                  <a:pt x="1919" y="6561"/>
                </a:lnTo>
                <a:lnTo>
                  <a:pt x="1919" y="6620"/>
                </a:lnTo>
                <a:cubicBezTo>
                  <a:pt x="1807" y="6355"/>
                  <a:pt x="1676" y="6207"/>
                  <a:pt x="1537" y="6207"/>
                </a:cubicBezTo>
                <a:lnTo>
                  <a:pt x="1008" y="6207"/>
                </a:lnTo>
                <a:cubicBezTo>
                  <a:pt x="742" y="6207"/>
                  <a:pt x="499" y="6753"/>
                  <a:pt x="364" y="7623"/>
                </a:cubicBezTo>
                <a:lnTo>
                  <a:pt x="98" y="9377"/>
                </a:lnTo>
                <a:cubicBezTo>
                  <a:pt x="-33" y="10262"/>
                  <a:pt x="-33" y="11338"/>
                  <a:pt x="98" y="12223"/>
                </a:cubicBezTo>
                <a:lnTo>
                  <a:pt x="364" y="13977"/>
                </a:lnTo>
                <a:cubicBezTo>
                  <a:pt x="495" y="14862"/>
                  <a:pt x="742" y="15393"/>
                  <a:pt x="1008" y="15393"/>
                </a:cubicBezTo>
                <a:lnTo>
                  <a:pt x="1537" y="15393"/>
                </a:lnTo>
                <a:cubicBezTo>
                  <a:pt x="1676" y="15393"/>
                  <a:pt x="1803" y="15245"/>
                  <a:pt x="1919" y="14980"/>
                </a:cubicBezTo>
                <a:lnTo>
                  <a:pt x="1919" y="15039"/>
                </a:lnTo>
                <a:lnTo>
                  <a:pt x="1980" y="14803"/>
                </a:lnTo>
                <a:cubicBezTo>
                  <a:pt x="2034" y="14656"/>
                  <a:pt x="2081" y="14464"/>
                  <a:pt x="2123" y="14257"/>
                </a:cubicBezTo>
                <a:lnTo>
                  <a:pt x="2166" y="14095"/>
                </a:lnTo>
                <a:cubicBezTo>
                  <a:pt x="2571" y="12547"/>
                  <a:pt x="3118" y="11677"/>
                  <a:pt x="3689" y="11677"/>
                </a:cubicBezTo>
                <a:lnTo>
                  <a:pt x="14142" y="11677"/>
                </a:lnTo>
                <a:cubicBezTo>
                  <a:pt x="14678" y="11677"/>
                  <a:pt x="15372" y="13668"/>
                  <a:pt x="15747" y="14891"/>
                </a:cubicBezTo>
                <a:cubicBezTo>
                  <a:pt x="15885" y="15349"/>
                  <a:pt x="16001" y="15879"/>
                  <a:pt x="16094" y="16484"/>
                </a:cubicBezTo>
                <a:lnTo>
                  <a:pt x="16364" y="18268"/>
                </a:lnTo>
                <a:cubicBezTo>
                  <a:pt x="16676" y="20332"/>
                  <a:pt x="17251" y="21600"/>
                  <a:pt x="17876" y="21600"/>
                </a:cubicBezTo>
                <a:lnTo>
                  <a:pt x="19122" y="21600"/>
                </a:lnTo>
                <a:cubicBezTo>
                  <a:pt x="19746" y="21600"/>
                  <a:pt x="20321" y="20332"/>
                  <a:pt x="20634" y="18268"/>
                </a:cubicBezTo>
                <a:lnTo>
                  <a:pt x="21255" y="14140"/>
                </a:lnTo>
                <a:cubicBezTo>
                  <a:pt x="21567" y="12075"/>
                  <a:pt x="21567" y="9525"/>
                  <a:pt x="21255" y="7460"/>
                </a:cubicBezTo>
                <a:close/>
                <a:moveTo>
                  <a:pt x="1815" y="11205"/>
                </a:moveTo>
                <a:lnTo>
                  <a:pt x="1629" y="12429"/>
                </a:lnTo>
                <a:cubicBezTo>
                  <a:pt x="1591" y="12680"/>
                  <a:pt x="1521" y="12827"/>
                  <a:pt x="1448" y="12827"/>
                </a:cubicBezTo>
                <a:lnTo>
                  <a:pt x="1078" y="12827"/>
                </a:lnTo>
                <a:cubicBezTo>
                  <a:pt x="1005" y="12827"/>
                  <a:pt x="935" y="12680"/>
                  <a:pt x="897" y="12429"/>
                </a:cubicBezTo>
                <a:lnTo>
                  <a:pt x="711" y="11205"/>
                </a:lnTo>
                <a:cubicBezTo>
                  <a:pt x="673" y="10955"/>
                  <a:pt x="673" y="10645"/>
                  <a:pt x="711" y="10409"/>
                </a:cubicBezTo>
                <a:lnTo>
                  <a:pt x="897" y="9186"/>
                </a:lnTo>
                <a:cubicBezTo>
                  <a:pt x="935" y="8935"/>
                  <a:pt x="1005" y="8787"/>
                  <a:pt x="1078" y="8787"/>
                </a:cubicBezTo>
                <a:lnTo>
                  <a:pt x="1448" y="8787"/>
                </a:lnTo>
                <a:cubicBezTo>
                  <a:pt x="1521" y="8787"/>
                  <a:pt x="1591" y="8935"/>
                  <a:pt x="1629" y="9186"/>
                </a:cubicBezTo>
                <a:lnTo>
                  <a:pt x="1815" y="10409"/>
                </a:lnTo>
                <a:cubicBezTo>
                  <a:pt x="1853" y="10645"/>
                  <a:pt x="1853" y="10955"/>
                  <a:pt x="1815" y="11205"/>
                </a:cubicBezTo>
                <a:close/>
                <a:moveTo>
                  <a:pt x="20587" y="12665"/>
                </a:moveTo>
                <a:lnTo>
                  <a:pt x="19966" y="16793"/>
                </a:lnTo>
                <a:cubicBezTo>
                  <a:pt x="19793" y="17943"/>
                  <a:pt x="19469" y="18651"/>
                  <a:pt x="19122" y="18651"/>
                </a:cubicBezTo>
                <a:lnTo>
                  <a:pt x="17876" y="18651"/>
                </a:lnTo>
                <a:cubicBezTo>
                  <a:pt x="17529" y="18651"/>
                  <a:pt x="17205" y="17943"/>
                  <a:pt x="17031" y="16793"/>
                </a:cubicBezTo>
                <a:lnTo>
                  <a:pt x="16410" y="12665"/>
                </a:lnTo>
                <a:cubicBezTo>
                  <a:pt x="16236" y="11515"/>
                  <a:pt x="16236" y="10085"/>
                  <a:pt x="16410" y="8935"/>
                </a:cubicBezTo>
                <a:lnTo>
                  <a:pt x="17035" y="4807"/>
                </a:lnTo>
                <a:cubicBezTo>
                  <a:pt x="17208" y="3657"/>
                  <a:pt x="17532" y="2949"/>
                  <a:pt x="17880" y="2949"/>
                </a:cubicBezTo>
                <a:lnTo>
                  <a:pt x="19125" y="2949"/>
                </a:lnTo>
                <a:cubicBezTo>
                  <a:pt x="19473" y="2949"/>
                  <a:pt x="19797" y="3657"/>
                  <a:pt x="19970" y="4807"/>
                </a:cubicBezTo>
                <a:lnTo>
                  <a:pt x="20595" y="8935"/>
                </a:lnTo>
                <a:cubicBezTo>
                  <a:pt x="20761" y="10085"/>
                  <a:pt x="20761" y="11515"/>
                  <a:pt x="20587" y="12665"/>
                </a:cubicBezTo>
                <a:close/>
              </a:path>
            </a:pathLst>
          </a:custGeom>
          <a:solidFill>
            <a:schemeClr val="accent6"/>
          </a:solidFill>
          <a:ln w="12700">
            <a:miter lim="400000"/>
          </a:ln>
        </p:spPr>
        <p:txBody>
          <a:bodyPr lIns="28575" tIns="28575" rIns="28575" bIns="28575" anchor="ctr"/>
          <a:lstStyle/>
          <a:p>
            <a:pPr>
              <a:defRPr sz="3000"/>
            </a:pPr>
            <a:endParaRPr sz="2250"/>
          </a:p>
        </p:txBody>
      </p:sp>
      <p:sp>
        <p:nvSpPr>
          <p:cNvPr id="34" name="Shape">
            <a:extLst>
              <a:ext uri="{FF2B5EF4-FFF2-40B4-BE49-F238E27FC236}">
                <a16:creationId xmlns:a16="http://schemas.microsoft.com/office/drawing/2014/main" id="{F4DFB47E-C28F-D66D-3588-035DE302EE9F}"/>
              </a:ext>
            </a:extLst>
          </p:cNvPr>
          <p:cNvSpPr/>
          <p:nvPr/>
        </p:nvSpPr>
        <p:spPr>
          <a:xfrm>
            <a:off x="4068016" y="1194424"/>
            <a:ext cx="2184002" cy="574305"/>
          </a:xfrm>
          <a:custGeom>
            <a:avLst/>
            <a:gdLst/>
            <a:ahLst/>
            <a:cxnLst>
              <a:cxn ang="0">
                <a:pos x="wd2" y="hd2"/>
              </a:cxn>
              <a:cxn ang="5400000">
                <a:pos x="wd2" y="hd2"/>
              </a:cxn>
              <a:cxn ang="10800000">
                <a:pos x="wd2" y="hd2"/>
              </a:cxn>
              <a:cxn ang="16200000">
                <a:pos x="wd2" y="hd2"/>
              </a:cxn>
            </a:cxnLst>
            <a:rect l="0" t="0" r="r" b="b"/>
            <a:pathLst>
              <a:path w="21489" h="21600" extrusionOk="0">
                <a:moveTo>
                  <a:pt x="234" y="14140"/>
                </a:moveTo>
                <a:lnTo>
                  <a:pt x="855" y="18268"/>
                </a:lnTo>
                <a:cubicBezTo>
                  <a:pt x="1168" y="20332"/>
                  <a:pt x="1743" y="21600"/>
                  <a:pt x="2367" y="21600"/>
                </a:cubicBezTo>
                <a:lnTo>
                  <a:pt x="3613" y="21600"/>
                </a:lnTo>
                <a:cubicBezTo>
                  <a:pt x="4238" y="21600"/>
                  <a:pt x="4813" y="20332"/>
                  <a:pt x="5125" y="18268"/>
                </a:cubicBezTo>
                <a:lnTo>
                  <a:pt x="5638" y="14877"/>
                </a:lnTo>
                <a:cubicBezTo>
                  <a:pt x="6043" y="12872"/>
                  <a:pt x="6672" y="11677"/>
                  <a:pt x="7347" y="11677"/>
                </a:cubicBezTo>
                <a:lnTo>
                  <a:pt x="17800" y="11677"/>
                </a:lnTo>
                <a:cubicBezTo>
                  <a:pt x="18371" y="11677"/>
                  <a:pt x="18922" y="12547"/>
                  <a:pt x="19323" y="14095"/>
                </a:cubicBezTo>
                <a:lnTo>
                  <a:pt x="19366" y="14257"/>
                </a:lnTo>
                <a:cubicBezTo>
                  <a:pt x="19408" y="14464"/>
                  <a:pt x="19455" y="14641"/>
                  <a:pt x="19509" y="14803"/>
                </a:cubicBezTo>
                <a:lnTo>
                  <a:pt x="19570" y="15039"/>
                </a:lnTo>
                <a:lnTo>
                  <a:pt x="19570" y="14980"/>
                </a:lnTo>
                <a:cubicBezTo>
                  <a:pt x="19682" y="15245"/>
                  <a:pt x="19813" y="15393"/>
                  <a:pt x="19952" y="15393"/>
                </a:cubicBezTo>
                <a:lnTo>
                  <a:pt x="20481" y="15393"/>
                </a:lnTo>
                <a:cubicBezTo>
                  <a:pt x="20747" y="15393"/>
                  <a:pt x="20990" y="14847"/>
                  <a:pt x="21125" y="13977"/>
                </a:cubicBezTo>
                <a:lnTo>
                  <a:pt x="21391" y="12223"/>
                </a:lnTo>
                <a:cubicBezTo>
                  <a:pt x="21522" y="11338"/>
                  <a:pt x="21522" y="10262"/>
                  <a:pt x="21391" y="9377"/>
                </a:cubicBezTo>
                <a:lnTo>
                  <a:pt x="21125" y="7623"/>
                </a:lnTo>
                <a:cubicBezTo>
                  <a:pt x="20994" y="6738"/>
                  <a:pt x="20747" y="6207"/>
                  <a:pt x="20481" y="6207"/>
                </a:cubicBezTo>
                <a:lnTo>
                  <a:pt x="19952" y="6207"/>
                </a:lnTo>
                <a:cubicBezTo>
                  <a:pt x="19813" y="6207"/>
                  <a:pt x="19686" y="6355"/>
                  <a:pt x="19570" y="6620"/>
                </a:cubicBezTo>
                <a:lnTo>
                  <a:pt x="19570" y="6561"/>
                </a:lnTo>
                <a:lnTo>
                  <a:pt x="19509" y="6797"/>
                </a:lnTo>
                <a:cubicBezTo>
                  <a:pt x="19455" y="6944"/>
                  <a:pt x="19408" y="7136"/>
                  <a:pt x="19366" y="7342"/>
                </a:cubicBezTo>
                <a:lnTo>
                  <a:pt x="19323" y="7505"/>
                </a:lnTo>
                <a:cubicBezTo>
                  <a:pt x="18918" y="9053"/>
                  <a:pt x="18371" y="9923"/>
                  <a:pt x="17800" y="9923"/>
                </a:cubicBezTo>
                <a:lnTo>
                  <a:pt x="7347" y="9923"/>
                </a:lnTo>
                <a:cubicBezTo>
                  <a:pt x="6811" y="9923"/>
                  <a:pt x="6117" y="7932"/>
                  <a:pt x="5742" y="6709"/>
                </a:cubicBezTo>
                <a:cubicBezTo>
                  <a:pt x="5604" y="6251"/>
                  <a:pt x="5488" y="5721"/>
                  <a:pt x="5395" y="5116"/>
                </a:cubicBezTo>
                <a:lnTo>
                  <a:pt x="5125" y="3332"/>
                </a:lnTo>
                <a:cubicBezTo>
                  <a:pt x="4813" y="1268"/>
                  <a:pt x="4238" y="0"/>
                  <a:pt x="3613" y="0"/>
                </a:cubicBezTo>
                <a:lnTo>
                  <a:pt x="2367" y="0"/>
                </a:lnTo>
                <a:cubicBezTo>
                  <a:pt x="1743" y="0"/>
                  <a:pt x="1168" y="1268"/>
                  <a:pt x="855" y="3332"/>
                </a:cubicBezTo>
                <a:lnTo>
                  <a:pt x="234" y="7460"/>
                </a:lnTo>
                <a:cubicBezTo>
                  <a:pt x="-78" y="9525"/>
                  <a:pt x="-78" y="12075"/>
                  <a:pt x="234" y="14140"/>
                </a:cubicBezTo>
                <a:close/>
                <a:moveTo>
                  <a:pt x="19674" y="10395"/>
                </a:moveTo>
                <a:lnTo>
                  <a:pt x="19860" y="9171"/>
                </a:lnTo>
                <a:cubicBezTo>
                  <a:pt x="19898" y="8920"/>
                  <a:pt x="19968" y="8773"/>
                  <a:pt x="20041" y="8773"/>
                </a:cubicBezTo>
                <a:lnTo>
                  <a:pt x="20411" y="8773"/>
                </a:lnTo>
                <a:cubicBezTo>
                  <a:pt x="20484" y="8773"/>
                  <a:pt x="20554" y="8920"/>
                  <a:pt x="20592" y="9171"/>
                </a:cubicBezTo>
                <a:lnTo>
                  <a:pt x="20778" y="10395"/>
                </a:lnTo>
                <a:cubicBezTo>
                  <a:pt x="20816" y="10645"/>
                  <a:pt x="20816" y="10955"/>
                  <a:pt x="20778" y="11191"/>
                </a:cubicBezTo>
                <a:lnTo>
                  <a:pt x="20592" y="12414"/>
                </a:lnTo>
                <a:cubicBezTo>
                  <a:pt x="20554" y="12665"/>
                  <a:pt x="20484" y="12813"/>
                  <a:pt x="20411" y="12813"/>
                </a:cubicBezTo>
                <a:lnTo>
                  <a:pt x="20041" y="12813"/>
                </a:lnTo>
                <a:cubicBezTo>
                  <a:pt x="19968" y="12813"/>
                  <a:pt x="19898" y="12665"/>
                  <a:pt x="19860" y="12414"/>
                </a:cubicBezTo>
                <a:lnTo>
                  <a:pt x="19674" y="11191"/>
                </a:lnTo>
                <a:cubicBezTo>
                  <a:pt x="19636" y="10955"/>
                  <a:pt x="19636" y="10645"/>
                  <a:pt x="19674" y="10395"/>
                </a:cubicBezTo>
                <a:close/>
                <a:moveTo>
                  <a:pt x="902" y="8935"/>
                </a:moveTo>
                <a:lnTo>
                  <a:pt x="1523" y="4807"/>
                </a:lnTo>
                <a:cubicBezTo>
                  <a:pt x="1696" y="3657"/>
                  <a:pt x="2020" y="2949"/>
                  <a:pt x="2367" y="2949"/>
                </a:cubicBezTo>
                <a:lnTo>
                  <a:pt x="3613" y="2949"/>
                </a:lnTo>
                <a:cubicBezTo>
                  <a:pt x="3960" y="2949"/>
                  <a:pt x="4284" y="3657"/>
                  <a:pt x="4458" y="4807"/>
                </a:cubicBezTo>
                <a:lnTo>
                  <a:pt x="5079" y="8935"/>
                </a:lnTo>
                <a:cubicBezTo>
                  <a:pt x="5253" y="10085"/>
                  <a:pt x="5253" y="11515"/>
                  <a:pt x="5079" y="12665"/>
                </a:cubicBezTo>
                <a:lnTo>
                  <a:pt x="4454" y="16793"/>
                </a:lnTo>
                <a:cubicBezTo>
                  <a:pt x="4281" y="17943"/>
                  <a:pt x="3957" y="18651"/>
                  <a:pt x="3609" y="18651"/>
                </a:cubicBezTo>
                <a:lnTo>
                  <a:pt x="2364" y="18651"/>
                </a:lnTo>
                <a:cubicBezTo>
                  <a:pt x="2016" y="18651"/>
                  <a:pt x="1692" y="17943"/>
                  <a:pt x="1519" y="16793"/>
                </a:cubicBezTo>
                <a:lnTo>
                  <a:pt x="894" y="12665"/>
                </a:lnTo>
                <a:cubicBezTo>
                  <a:pt x="728" y="11515"/>
                  <a:pt x="728" y="10085"/>
                  <a:pt x="902" y="8935"/>
                </a:cubicBezTo>
                <a:close/>
              </a:path>
            </a:pathLst>
          </a:custGeom>
          <a:solidFill>
            <a:schemeClr val="accent5"/>
          </a:solidFill>
          <a:ln w="12700">
            <a:miter lim="400000"/>
          </a:ln>
        </p:spPr>
        <p:txBody>
          <a:bodyPr lIns="28575" tIns="28575" rIns="28575" bIns="28575" anchor="ctr"/>
          <a:lstStyle/>
          <a:p>
            <a:pPr>
              <a:defRPr sz="3000"/>
            </a:pPr>
            <a:endParaRPr sz="2250"/>
          </a:p>
        </p:txBody>
      </p:sp>
      <p:sp>
        <p:nvSpPr>
          <p:cNvPr id="35" name="Shape">
            <a:extLst>
              <a:ext uri="{FF2B5EF4-FFF2-40B4-BE49-F238E27FC236}">
                <a16:creationId xmlns:a16="http://schemas.microsoft.com/office/drawing/2014/main" id="{960399A6-7B55-4FAE-D056-C3020AC282A5}"/>
              </a:ext>
            </a:extLst>
          </p:cNvPr>
          <p:cNvSpPr/>
          <p:nvPr/>
        </p:nvSpPr>
        <p:spPr>
          <a:xfrm>
            <a:off x="2891981" y="3507295"/>
            <a:ext cx="2183999" cy="574305"/>
          </a:xfrm>
          <a:custGeom>
            <a:avLst/>
            <a:gdLst/>
            <a:ahLst/>
            <a:cxnLst>
              <a:cxn ang="0">
                <a:pos x="wd2" y="hd2"/>
              </a:cxn>
              <a:cxn ang="5400000">
                <a:pos x="wd2" y="hd2"/>
              </a:cxn>
              <a:cxn ang="10800000">
                <a:pos x="wd2" y="hd2"/>
              </a:cxn>
              <a:cxn ang="16200000">
                <a:pos x="wd2" y="hd2"/>
              </a:cxn>
            </a:cxnLst>
            <a:rect l="0" t="0" r="r" b="b"/>
            <a:pathLst>
              <a:path w="21489" h="21600" extrusionOk="0">
                <a:moveTo>
                  <a:pt x="21255" y="7460"/>
                </a:moveTo>
                <a:lnTo>
                  <a:pt x="20634" y="3332"/>
                </a:lnTo>
                <a:cubicBezTo>
                  <a:pt x="20321" y="1268"/>
                  <a:pt x="19746" y="0"/>
                  <a:pt x="19122" y="0"/>
                </a:cubicBezTo>
                <a:lnTo>
                  <a:pt x="17876" y="0"/>
                </a:lnTo>
                <a:cubicBezTo>
                  <a:pt x="17251" y="0"/>
                  <a:pt x="16676" y="1268"/>
                  <a:pt x="16364" y="3332"/>
                </a:cubicBezTo>
                <a:lnTo>
                  <a:pt x="15851" y="6723"/>
                </a:lnTo>
                <a:cubicBezTo>
                  <a:pt x="15446" y="8728"/>
                  <a:pt x="14817" y="9923"/>
                  <a:pt x="14142" y="9923"/>
                </a:cubicBezTo>
                <a:lnTo>
                  <a:pt x="3689" y="9923"/>
                </a:lnTo>
                <a:cubicBezTo>
                  <a:pt x="3118" y="9923"/>
                  <a:pt x="2567" y="9053"/>
                  <a:pt x="2166" y="7505"/>
                </a:cubicBezTo>
                <a:lnTo>
                  <a:pt x="2123" y="7343"/>
                </a:lnTo>
                <a:cubicBezTo>
                  <a:pt x="2081" y="7136"/>
                  <a:pt x="2034" y="6959"/>
                  <a:pt x="1980" y="6797"/>
                </a:cubicBezTo>
                <a:lnTo>
                  <a:pt x="1919" y="6561"/>
                </a:lnTo>
                <a:lnTo>
                  <a:pt x="1919" y="6620"/>
                </a:lnTo>
                <a:cubicBezTo>
                  <a:pt x="1807" y="6355"/>
                  <a:pt x="1676" y="6207"/>
                  <a:pt x="1537" y="6207"/>
                </a:cubicBezTo>
                <a:lnTo>
                  <a:pt x="1008" y="6207"/>
                </a:lnTo>
                <a:cubicBezTo>
                  <a:pt x="742" y="6207"/>
                  <a:pt x="499" y="6753"/>
                  <a:pt x="364" y="7623"/>
                </a:cubicBezTo>
                <a:lnTo>
                  <a:pt x="98" y="9377"/>
                </a:lnTo>
                <a:cubicBezTo>
                  <a:pt x="-33" y="10262"/>
                  <a:pt x="-33" y="11338"/>
                  <a:pt x="98" y="12223"/>
                </a:cubicBezTo>
                <a:lnTo>
                  <a:pt x="364" y="13977"/>
                </a:lnTo>
                <a:cubicBezTo>
                  <a:pt x="495" y="14862"/>
                  <a:pt x="742" y="15393"/>
                  <a:pt x="1008" y="15393"/>
                </a:cubicBezTo>
                <a:lnTo>
                  <a:pt x="1537" y="15393"/>
                </a:lnTo>
                <a:cubicBezTo>
                  <a:pt x="1676" y="15393"/>
                  <a:pt x="1803" y="15245"/>
                  <a:pt x="1919" y="14980"/>
                </a:cubicBezTo>
                <a:lnTo>
                  <a:pt x="1919" y="15039"/>
                </a:lnTo>
                <a:lnTo>
                  <a:pt x="1980" y="14803"/>
                </a:lnTo>
                <a:cubicBezTo>
                  <a:pt x="2034" y="14656"/>
                  <a:pt x="2081" y="14464"/>
                  <a:pt x="2123" y="14257"/>
                </a:cubicBezTo>
                <a:lnTo>
                  <a:pt x="2166" y="14095"/>
                </a:lnTo>
                <a:cubicBezTo>
                  <a:pt x="2571" y="12547"/>
                  <a:pt x="3118" y="11677"/>
                  <a:pt x="3689" y="11677"/>
                </a:cubicBezTo>
                <a:lnTo>
                  <a:pt x="14142" y="11677"/>
                </a:lnTo>
                <a:cubicBezTo>
                  <a:pt x="14678" y="11677"/>
                  <a:pt x="15372" y="13668"/>
                  <a:pt x="15747" y="14891"/>
                </a:cubicBezTo>
                <a:cubicBezTo>
                  <a:pt x="15885" y="15349"/>
                  <a:pt x="16001" y="15879"/>
                  <a:pt x="16094" y="16484"/>
                </a:cubicBezTo>
                <a:lnTo>
                  <a:pt x="16364" y="18268"/>
                </a:lnTo>
                <a:cubicBezTo>
                  <a:pt x="16676" y="20332"/>
                  <a:pt x="17251" y="21600"/>
                  <a:pt x="17876" y="21600"/>
                </a:cubicBezTo>
                <a:lnTo>
                  <a:pt x="19122" y="21600"/>
                </a:lnTo>
                <a:cubicBezTo>
                  <a:pt x="19746" y="21600"/>
                  <a:pt x="20321" y="20332"/>
                  <a:pt x="20634" y="18268"/>
                </a:cubicBezTo>
                <a:lnTo>
                  <a:pt x="21255" y="14140"/>
                </a:lnTo>
                <a:cubicBezTo>
                  <a:pt x="21567" y="12075"/>
                  <a:pt x="21567" y="9525"/>
                  <a:pt x="21255" y="7460"/>
                </a:cubicBezTo>
                <a:close/>
                <a:moveTo>
                  <a:pt x="1815" y="11205"/>
                </a:moveTo>
                <a:lnTo>
                  <a:pt x="1629" y="12429"/>
                </a:lnTo>
                <a:cubicBezTo>
                  <a:pt x="1591" y="12680"/>
                  <a:pt x="1521" y="12827"/>
                  <a:pt x="1448" y="12827"/>
                </a:cubicBezTo>
                <a:lnTo>
                  <a:pt x="1078" y="12827"/>
                </a:lnTo>
                <a:cubicBezTo>
                  <a:pt x="1005" y="12827"/>
                  <a:pt x="935" y="12680"/>
                  <a:pt x="897" y="12429"/>
                </a:cubicBezTo>
                <a:lnTo>
                  <a:pt x="711" y="11205"/>
                </a:lnTo>
                <a:cubicBezTo>
                  <a:pt x="673" y="10955"/>
                  <a:pt x="673" y="10645"/>
                  <a:pt x="711" y="10409"/>
                </a:cubicBezTo>
                <a:lnTo>
                  <a:pt x="897" y="9186"/>
                </a:lnTo>
                <a:cubicBezTo>
                  <a:pt x="935" y="8935"/>
                  <a:pt x="1005" y="8787"/>
                  <a:pt x="1078" y="8787"/>
                </a:cubicBezTo>
                <a:lnTo>
                  <a:pt x="1448" y="8787"/>
                </a:lnTo>
                <a:cubicBezTo>
                  <a:pt x="1521" y="8787"/>
                  <a:pt x="1591" y="8935"/>
                  <a:pt x="1629" y="9186"/>
                </a:cubicBezTo>
                <a:lnTo>
                  <a:pt x="1815" y="10409"/>
                </a:lnTo>
                <a:cubicBezTo>
                  <a:pt x="1853" y="10645"/>
                  <a:pt x="1853" y="10955"/>
                  <a:pt x="1815" y="11205"/>
                </a:cubicBezTo>
                <a:close/>
                <a:moveTo>
                  <a:pt x="20587" y="12665"/>
                </a:moveTo>
                <a:lnTo>
                  <a:pt x="19966" y="16793"/>
                </a:lnTo>
                <a:cubicBezTo>
                  <a:pt x="19793" y="17943"/>
                  <a:pt x="19469" y="18651"/>
                  <a:pt x="19122" y="18651"/>
                </a:cubicBezTo>
                <a:lnTo>
                  <a:pt x="17876" y="18651"/>
                </a:lnTo>
                <a:cubicBezTo>
                  <a:pt x="17529" y="18651"/>
                  <a:pt x="17205" y="17943"/>
                  <a:pt x="17031" y="16793"/>
                </a:cubicBezTo>
                <a:lnTo>
                  <a:pt x="16410" y="12665"/>
                </a:lnTo>
                <a:cubicBezTo>
                  <a:pt x="16236" y="11515"/>
                  <a:pt x="16236" y="10085"/>
                  <a:pt x="16410" y="8935"/>
                </a:cubicBezTo>
                <a:lnTo>
                  <a:pt x="17035" y="4807"/>
                </a:lnTo>
                <a:cubicBezTo>
                  <a:pt x="17208" y="3657"/>
                  <a:pt x="17532" y="2949"/>
                  <a:pt x="17880" y="2949"/>
                </a:cubicBezTo>
                <a:lnTo>
                  <a:pt x="19125" y="2949"/>
                </a:lnTo>
                <a:cubicBezTo>
                  <a:pt x="19473" y="2949"/>
                  <a:pt x="19797" y="3657"/>
                  <a:pt x="19970" y="4807"/>
                </a:cubicBezTo>
                <a:lnTo>
                  <a:pt x="20595" y="8935"/>
                </a:lnTo>
                <a:cubicBezTo>
                  <a:pt x="20761" y="10085"/>
                  <a:pt x="20761" y="11515"/>
                  <a:pt x="20587" y="12665"/>
                </a:cubicBezTo>
                <a:close/>
              </a:path>
            </a:pathLst>
          </a:custGeom>
          <a:solidFill>
            <a:srgbClr val="2B32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sz="1350">
              <a:solidFill>
                <a:prstClr val="black"/>
              </a:solidFill>
              <a:latin typeface="Calibri" panose="020F0502020204030204"/>
            </a:endParaRPr>
          </a:p>
        </p:txBody>
      </p:sp>
      <p:sp>
        <p:nvSpPr>
          <p:cNvPr id="36" name="Shape">
            <a:extLst>
              <a:ext uri="{FF2B5EF4-FFF2-40B4-BE49-F238E27FC236}">
                <a16:creationId xmlns:a16="http://schemas.microsoft.com/office/drawing/2014/main" id="{402C0C94-48D3-01AC-1C68-E8FCC34057FC}"/>
              </a:ext>
            </a:extLst>
          </p:cNvPr>
          <p:cNvSpPr/>
          <p:nvPr/>
        </p:nvSpPr>
        <p:spPr>
          <a:xfrm>
            <a:off x="4068016" y="2762472"/>
            <a:ext cx="2184002" cy="574305"/>
          </a:xfrm>
          <a:custGeom>
            <a:avLst/>
            <a:gdLst/>
            <a:ahLst/>
            <a:cxnLst>
              <a:cxn ang="0">
                <a:pos x="wd2" y="hd2"/>
              </a:cxn>
              <a:cxn ang="5400000">
                <a:pos x="wd2" y="hd2"/>
              </a:cxn>
              <a:cxn ang="10800000">
                <a:pos x="wd2" y="hd2"/>
              </a:cxn>
              <a:cxn ang="16200000">
                <a:pos x="wd2" y="hd2"/>
              </a:cxn>
            </a:cxnLst>
            <a:rect l="0" t="0" r="r" b="b"/>
            <a:pathLst>
              <a:path w="21489" h="21600" extrusionOk="0">
                <a:moveTo>
                  <a:pt x="234" y="14140"/>
                </a:moveTo>
                <a:lnTo>
                  <a:pt x="855" y="18268"/>
                </a:lnTo>
                <a:cubicBezTo>
                  <a:pt x="1168" y="20332"/>
                  <a:pt x="1743" y="21600"/>
                  <a:pt x="2367" y="21600"/>
                </a:cubicBezTo>
                <a:lnTo>
                  <a:pt x="3613" y="21600"/>
                </a:lnTo>
                <a:cubicBezTo>
                  <a:pt x="4238" y="21600"/>
                  <a:pt x="4813" y="20332"/>
                  <a:pt x="5125" y="18268"/>
                </a:cubicBezTo>
                <a:lnTo>
                  <a:pt x="5638" y="14877"/>
                </a:lnTo>
                <a:cubicBezTo>
                  <a:pt x="6043" y="12872"/>
                  <a:pt x="6672" y="11677"/>
                  <a:pt x="7347" y="11677"/>
                </a:cubicBezTo>
                <a:lnTo>
                  <a:pt x="17800" y="11677"/>
                </a:lnTo>
                <a:cubicBezTo>
                  <a:pt x="18371" y="11677"/>
                  <a:pt x="18922" y="12547"/>
                  <a:pt x="19323" y="14095"/>
                </a:cubicBezTo>
                <a:lnTo>
                  <a:pt x="19366" y="14257"/>
                </a:lnTo>
                <a:cubicBezTo>
                  <a:pt x="19408" y="14464"/>
                  <a:pt x="19455" y="14641"/>
                  <a:pt x="19509" y="14803"/>
                </a:cubicBezTo>
                <a:lnTo>
                  <a:pt x="19570" y="15039"/>
                </a:lnTo>
                <a:lnTo>
                  <a:pt x="19570" y="14980"/>
                </a:lnTo>
                <a:cubicBezTo>
                  <a:pt x="19682" y="15245"/>
                  <a:pt x="19813" y="15393"/>
                  <a:pt x="19952" y="15393"/>
                </a:cubicBezTo>
                <a:lnTo>
                  <a:pt x="20481" y="15393"/>
                </a:lnTo>
                <a:cubicBezTo>
                  <a:pt x="20747" y="15393"/>
                  <a:pt x="20990" y="14847"/>
                  <a:pt x="21125" y="13977"/>
                </a:cubicBezTo>
                <a:lnTo>
                  <a:pt x="21391" y="12223"/>
                </a:lnTo>
                <a:cubicBezTo>
                  <a:pt x="21522" y="11338"/>
                  <a:pt x="21522" y="10262"/>
                  <a:pt x="21391" y="9377"/>
                </a:cubicBezTo>
                <a:lnTo>
                  <a:pt x="21125" y="7623"/>
                </a:lnTo>
                <a:cubicBezTo>
                  <a:pt x="20994" y="6738"/>
                  <a:pt x="20747" y="6207"/>
                  <a:pt x="20481" y="6207"/>
                </a:cubicBezTo>
                <a:lnTo>
                  <a:pt x="19952" y="6207"/>
                </a:lnTo>
                <a:cubicBezTo>
                  <a:pt x="19813" y="6207"/>
                  <a:pt x="19686" y="6355"/>
                  <a:pt x="19570" y="6620"/>
                </a:cubicBezTo>
                <a:lnTo>
                  <a:pt x="19570" y="6561"/>
                </a:lnTo>
                <a:lnTo>
                  <a:pt x="19509" y="6797"/>
                </a:lnTo>
                <a:cubicBezTo>
                  <a:pt x="19455" y="6944"/>
                  <a:pt x="19408" y="7136"/>
                  <a:pt x="19366" y="7342"/>
                </a:cubicBezTo>
                <a:lnTo>
                  <a:pt x="19323" y="7505"/>
                </a:lnTo>
                <a:cubicBezTo>
                  <a:pt x="18918" y="9053"/>
                  <a:pt x="18371" y="9923"/>
                  <a:pt x="17800" y="9923"/>
                </a:cubicBezTo>
                <a:lnTo>
                  <a:pt x="7347" y="9923"/>
                </a:lnTo>
                <a:cubicBezTo>
                  <a:pt x="6811" y="9923"/>
                  <a:pt x="6117" y="7932"/>
                  <a:pt x="5742" y="6709"/>
                </a:cubicBezTo>
                <a:cubicBezTo>
                  <a:pt x="5604" y="6251"/>
                  <a:pt x="5488" y="5721"/>
                  <a:pt x="5395" y="5116"/>
                </a:cubicBezTo>
                <a:lnTo>
                  <a:pt x="5125" y="3332"/>
                </a:lnTo>
                <a:cubicBezTo>
                  <a:pt x="4813" y="1268"/>
                  <a:pt x="4238" y="0"/>
                  <a:pt x="3613" y="0"/>
                </a:cubicBezTo>
                <a:lnTo>
                  <a:pt x="2367" y="0"/>
                </a:lnTo>
                <a:cubicBezTo>
                  <a:pt x="1743" y="0"/>
                  <a:pt x="1168" y="1268"/>
                  <a:pt x="855" y="3332"/>
                </a:cubicBezTo>
                <a:lnTo>
                  <a:pt x="234" y="7460"/>
                </a:lnTo>
                <a:cubicBezTo>
                  <a:pt x="-78" y="9525"/>
                  <a:pt x="-78" y="12075"/>
                  <a:pt x="234" y="14140"/>
                </a:cubicBezTo>
                <a:close/>
                <a:moveTo>
                  <a:pt x="19674" y="10395"/>
                </a:moveTo>
                <a:lnTo>
                  <a:pt x="19860" y="9171"/>
                </a:lnTo>
                <a:cubicBezTo>
                  <a:pt x="19898" y="8920"/>
                  <a:pt x="19968" y="8773"/>
                  <a:pt x="20041" y="8773"/>
                </a:cubicBezTo>
                <a:lnTo>
                  <a:pt x="20411" y="8773"/>
                </a:lnTo>
                <a:cubicBezTo>
                  <a:pt x="20484" y="8773"/>
                  <a:pt x="20554" y="8920"/>
                  <a:pt x="20592" y="9171"/>
                </a:cubicBezTo>
                <a:lnTo>
                  <a:pt x="20778" y="10395"/>
                </a:lnTo>
                <a:cubicBezTo>
                  <a:pt x="20816" y="10645"/>
                  <a:pt x="20816" y="10955"/>
                  <a:pt x="20778" y="11191"/>
                </a:cubicBezTo>
                <a:lnTo>
                  <a:pt x="20592" y="12414"/>
                </a:lnTo>
                <a:cubicBezTo>
                  <a:pt x="20554" y="12665"/>
                  <a:pt x="20484" y="12813"/>
                  <a:pt x="20411" y="12813"/>
                </a:cubicBezTo>
                <a:lnTo>
                  <a:pt x="20041" y="12813"/>
                </a:lnTo>
                <a:cubicBezTo>
                  <a:pt x="19968" y="12813"/>
                  <a:pt x="19898" y="12665"/>
                  <a:pt x="19860" y="12414"/>
                </a:cubicBezTo>
                <a:lnTo>
                  <a:pt x="19674" y="11191"/>
                </a:lnTo>
                <a:cubicBezTo>
                  <a:pt x="19636" y="10955"/>
                  <a:pt x="19636" y="10645"/>
                  <a:pt x="19674" y="10395"/>
                </a:cubicBezTo>
                <a:close/>
                <a:moveTo>
                  <a:pt x="902" y="8935"/>
                </a:moveTo>
                <a:lnTo>
                  <a:pt x="1523" y="4807"/>
                </a:lnTo>
                <a:cubicBezTo>
                  <a:pt x="1696" y="3657"/>
                  <a:pt x="2020" y="2949"/>
                  <a:pt x="2367" y="2949"/>
                </a:cubicBezTo>
                <a:lnTo>
                  <a:pt x="3613" y="2949"/>
                </a:lnTo>
                <a:cubicBezTo>
                  <a:pt x="3960" y="2949"/>
                  <a:pt x="4284" y="3657"/>
                  <a:pt x="4458" y="4807"/>
                </a:cubicBezTo>
                <a:lnTo>
                  <a:pt x="5079" y="8935"/>
                </a:lnTo>
                <a:cubicBezTo>
                  <a:pt x="5253" y="10085"/>
                  <a:pt x="5253" y="11515"/>
                  <a:pt x="5079" y="12665"/>
                </a:cubicBezTo>
                <a:lnTo>
                  <a:pt x="4454" y="16793"/>
                </a:lnTo>
                <a:cubicBezTo>
                  <a:pt x="4281" y="17943"/>
                  <a:pt x="3957" y="18651"/>
                  <a:pt x="3609" y="18651"/>
                </a:cubicBezTo>
                <a:lnTo>
                  <a:pt x="2364" y="18651"/>
                </a:lnTo>
                <a:cubicBezTo>
                  <a:pt x="2016" y="18651"/>
                  <a:pt x="1692" y="17943"/>
                  <a:pt x="1519" y="16793"/>
                </a:cubicBezTo>
                <a:lnTo>
                  <a:pt x="894" y="12665"/>
                </a:lnTo>
                <a:cubicBezTo>
                  <a:pt x="728" y="11515"/>
                  <a:pt x="728" y="10085"/>
                  <a:pt x="902" y="8935"/>
                </a:cubicBezTo>
                <a:close/>
              </a:path>
            </a:pathLst>
          </a:custGeom>
          <a:solidFill>
            <a:srgbClr val="F36F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sz="1350">
              <a:solidFill>
                <a:prstClr val="black"/>
              </a:solidFill>
              <a:latin typeface="Calibri" panose="020F0502020204030204"/>
            </a:endParaRPr>
          </a:p>
        </p:txBody>
      </p:sp>
      <p:sp>
        <p:nvSpPr>
          <p:cNvPr id="37" name="Shape">
            <a:extLst>
              <a:ext uri="{FF2B5EF4-FFF2-40B4-BE49-F238E27FC236}">
                <a16:creationId xmlns:a16="http://schemas.microsoft.com/office/drawing/2014/main" id="{C66AF73F-8401-50D0-5E99-F581EF7E3804}"/>
              </a:ext>
            </a:extLst>
          </p:cNvPr>
          <p:cNvSpPr/>
          <p:nvPr/>
        </p:nvSpPr>
        <p:spPr>
          <a:xfrm>
            <a:off x="2891981" y="5075345"/>
            <a:ext cx="2183999" cy="574305"/>
          </a:xfrm>
          <a:custGeom>
            <a:avLst/>
            <a:gdLst/>
            <a:ahLst/>
            <a:cxnLst>
              <a:cxn ang="0">
                <a:pos x="wd2" y="hd2"/>
              </a:cxn>
              <a:cxn ang="5400000">
                <a:pos x="wd2" y="hd2"/>
              </a:cxn>
              <a:cxn ang="10800000">
                <a:pos x="wd2" y="hd2"/>
              </a:cxn>
              <a:cxn ang="16200000">
                <a:pos x="wd2" y="hd2"/>
              </a:cxn>
            </a:cxnLst>
            <a:rect l="0" t="0" r="r" b="b"/>
            <a:pathLst>
              <a:path w="21489" h="21600" extrusionOk="0">
                <a:moveTo>
                  <a:pt x="21255" y="7460"/>
                </a:moveTo>
                <a:lnTo>
                  <a:pt x="20634" y="3332"/>
                </a:lnTo>
                <a:cubicBezTo>
                  <a:pt x="20321" y="1268"/>
                  <a:pt x="19746" y="0"/>
                  <a:pt x="19122" y="0"/>
                </a:cubicBezTo>
                <a:lnTo>
                  <a:pt x="17876" y="0"/>
                </a:lnTo>
                <a:cubicBezTo>
                  <a:pt x="17251" y="0"/>
                  <a:pt x="16676" y="1268"/>
                  <a:pt x="16364" y="3332"/>
                </a:cubicBezTo>
                <a:lnTo>
                  <a:pt x="15851" y="6723"/>
                </a:lnTo>
                <a:cubicBezTo>
                  <a:pt x="15446" y="8728"/>
                  <a:pt x="14817" y="9923"/>
                  <a:pt x="14142" y="9923"/>
                </a:cubicBezTo>
                <a:lnTo>
                  <a:pt x="3689" y="9923"/>
                </a:lnTo>
                <a:cubicBezTo>
                  <a:pt x="3118" y="9923"/>
                  <a:pt x="2567" y="9053"/>
                  <a:pt x="2166" y="7505"/>
                </a:cubicBezTo>
                <a:lnTo>
                  <a:pt x="2123" y="7343"/>
                </a:lnTo>
                <a:cubicBezTo>
                  <a:pt x="2081" y="7136"/>
                  <a:pt x="2034" y="6959"/>
                  <a:pt x="1980" y="6797"/>
                </a:cubicBezTo>
                <a:lnTo>
                  <a:pt x="1919" y="6561"/>
                </a:lnTo>
                <a:lnTo>
                  <a:pt x="1919" y="6620"/>
                </a:lnTo>
                <a:cubicBezTo>
                  <a:pt x="1807" y="6355"/>
                  <a:pt x="1676" y="6207"/>
                  <a:pt x="1537" y="6207"/>
                </a:cubicBezTo>
                <a:lnTo>
                  <a:pt x="1008" y="6207"/>
                </a:lnTo>
                <a:cubicBezTo>
                  <a:pt x="742" y="6207"/>
                  <a:pt x="499" y="6753"/>
                  <a:pt x="364" y="7623"/>
                </a:cubicBezTo>
                <a:lnTo>
                  <a:pt x="98" y="9377"/>
                </a:lnTo>
                <a:cubicBezTo>
                  <a:pt x="-33" y="10262"/>
                  <a:pt x="-33" y="11338"/>
                  <a:pt x="98" y="12223"/>
                </a:cubicBezTo>
                <a:lnTo>
                  <a:pt x="364" y="13977"/>
                </a:lnTo>
                <a:cubicBezTo>
                  <a:pt x="495" y="14862"/>
                  <a:pt x="742" y="15393"/>
                  <a:pt x="1008" y="15393"/>
                </a:cubicBezTo>
                <a:lnTo>
                  <a:pt x="1537" y="15393"/>
                </a:lnTo>
                <a:cubicBezTo>
                  <a:pt x="1676" y="15393"/>
                  <a:pt x="1803" y="15245"/>
                  <a:pt x="1919" y="14980"/>
                </a:cubicBezTo>
                <a:lnTo>
                  <a:pt x="1919" y="15039"/>
                </a:lnTo>
                <a:lnTo>
                  <a:pt x="1980" y="14803"/>
                </a:lnTo>
                <a:cubicBezTo>
                  <a:pt x="2034" y="14656"/>
                  <a:pt x="2081" y="14464"/>
                  <a:pt x="2123" y="14257"/>
                </a:cubicBezTo>
                <a:lnTo>
                  <a:pt x="2166" y="14095"/>
                </a:lnTo>
                <a:cubicBezTo>
                  <a:pt x="2571" y="12547"/>
                  <a:pt x="3118" y="11677"/>
                  <a:pt x="3689" y="11677"/>
                </a:cubicBezTo>
                <a:lnTo>
                  <a:pt x="14142" y="11677"/>
                </a:lnTo>
                <a:cubicBezTo>
                  <a:pt x="14678" y="11677"/>
                  <a:pt x="15372" y="13668"/>
                  <a:pt x="15747" y="14891"/>
                </a:cubicBezTo>
                <a:cubicBezTo>
                  <a:pt x="15885" y="15349"/>
                  <a:pt x="16001" y="15879"/>
                  <a:pt x="16094" y="16484"/>
                </a:cubicBezTo>
                <a:lnTo>
                  <a:pt x="16364" y="18268"/>
                </a:lnTo>
                <a:cubicBezTo>
                  <a:pt x="16676" y="20332"/>
                  <a:pt x="17251" y="21600"/>
                  <a:pt x="17876" y="21600"/>
                </a:cubicBezTo>
                <a:lnTo>
                  <a:pt x="19122" y="21600"/>
                </a:lnTo>
                <a:cubicBezTo>
                  <a:pt x="19746" y="21600"/>
                  <a:pt x="20321" y="20332"/>
                  <a:pt x="20634" y="18268"/>
                </a:cubicBezTo>
                <a:lnTo>
                  <a:pt x="21255" y="14140"/>
                </a:lnTo>
                <a:cubicBezTo>
                  <a:pt x="21567" y="12075"/>
                  <a:pt x="21567" y="9525"/>
                  <a:pt x="21255" y="7460"/>
                </a:cubicBezTo>
                <a:close/>
                <a:moveTo>
                  <a:pt x="1815" y="11205"/>
                </a:moveTo>
                <a:lnTo>
                  <a:pt x="1629" y="12429"/>
                </a:lnTo>
                <a:cubicBezTo>
                  <a:pt x="1591" y="12680"/>
                  <a:pt x="1521" y="12827"/>
                  <a:pt x="1448" y="12827"/>
                </a:cubicBezTo>
                <a:lnTo>
                  <a:pt x="1078" y="12827"/>
                </a:lnTo>
                <a:cubicBezTo>
                  <a:pt x="1005" y="12827"/>
                  <a:pt x="935" y="12680"/>
                  <a:pt x="897" y="12429"/>
                </a:cubicBezTo>
                <a:lnTo>
                  <a:pt x="711" y="11205"/>
                </a:lnTo>
                <a:cubicBezTo>
                  <a:pt x="673" y="10955"/>
                  <a:pt x="673" y="10645"/>
                  <a:pt x="711" y="10409"/>
                </a:cubicBezTo>
                <a:lnTo>
                  <a:pt x="897" y="9186"/>
                </a:lnTo>
                <a:cubicBezTo>
                  <a:pt x="935" y="8935"/>
                  <a:pt x="1005" y="8787"/>
                  <a:pt x="1078" y="8787"/>
                </a:cubicBezTo>
                <a:lnTo>
                  <a:pt x="1448" y="8787"/>
                </a:lnTo>
                <a:cubicBezTo>
                  <a:pt x="1521" y="8787"/>
                  <a:pt x="1591" y="8935"/>
                  <a:pt x="1629" y="9186"/>
                </a:cubicBezTo>
                <a:lnTo>
                  <a:pt x="1815" y="10409"/>
                </a:lnTo>
                <a:cubicBezTo>
                  <a:pt x="1853" y="10645"/>
                  <a:pt x="1853" y="10955"/>
                  <a:pt x="1815" y="11205"/>
                </a:cubicBezTo>
                <a:close/>
                <a:moveTo>
                  <a:pt x="20587" y="12665"/>
                </a:moveTo>
                <a:lnTo>
                  <a:pt x="19966" y="16793"/>
                </a:lnTo>
                <a:cubicBezTo>
                  <a:pt x="19793" y="17943"/>
                  <a:pt x="19469" y="18651"/>
                  <a:pt x="19122" y="18651"/>
                </a:cubicBezTo>
                <a:lnTo>
                  <a:pt x="17876" y="18651"/>
                </a:lnTo>
                <a:cubicBezTo>
                  <a:pt x="17529" y="18651"/>
                  <a:pt x="17205" y="17943"/>
                  <a:pt x="17031" y="16793"/>
                </a:cubicBezTo>
                <a:lnTo>
                  <a:pt x="16410" y="12665"/>
                </a:lnTo>
                <a:cubicBezTo>
                  <a:pt x="16236" y="11515"/>
                  <a:pt x="16236" y="10085"/>
                  <a:pt x="16410" y="8935"/>
                </a:cubicBezTo>
                <a:lnTo>
                  <a:pt x="17035" y="4807"/>
                </a:lnTo>
                <a:cubicBezTo>
                  <a:pt x="17208" y="3657"/>
                  <a:pt x="17532" y="2949"/>
                  <a:pt x="17880" y="2949"/>
                </a:cubicBezTo>
                <a:lnTo>
                  <a:pt x="19125" y="2949"/>
                </a:lnTo>
                <a:cubicBezTo>
                  <a:pt x="19473" y="2949"/>
                  <a:pt x="19797" y="3657"/>
                  <a:pt x="19970" y="4807"/>
                </a:cubicBezTo>
                <a:lnTo>
                  <a:pt x="20595" y="8935"/>
                </a:lnTo>
                <a:cubicBezTo>
                  <a:pt x="20761" y="10085"/>
                  <a:pt x="20761" y="11515"/>
                  <a:pt x="20587" y="12665"/>
                </a:cubicBezTo>
                <a:close/>
              </a:path>
            </a:pathLst>
          </a:custGeom>
          <a:solidFill>
            <a:srgbClr val="0D9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sz="1350">
              <a:solidFill>
                <a:prstClr val="black"/>
              </a:solidFill>
              <a:latin typeface="Calibri" panose="020F0502020204030204"/>
            </a:endParaRPr>
          </a:p>
        </p:txBody>
      </p:sp>
      <p:sp>
        <p:nvSpPr>
          <p:cNvPr id="38" name="Shape">
            <a:extLst>
              <a:ext uri="{FF2B5EF4-FFF2-40B4-BE49-F238E27FC236}">
                <a16:creationId xmlns:a16="http://schemas.microsoft.com/office/drawing/2014/main" id="{72615891-677B-5565-2538-CE7562473698}"/>
              </a:ext>
            </a:extLst>
          </p:cNvPr>
          <p:cNvSpPr/>
          <p:nvPr/>
        </p:nvSpPr>
        <p:spPr>
          <a:xfrm>
            <a:off x="4068016" y="4291320"/>
            <a:ext cx="2184002" cy="574305"/>
          </a:xfrm>
          <a:custGeom>
            <a:avLst/>
            <a:gdLst/>
            <a:ahLst/>
            <a:cxnLst>
              <a:cxn ang="0">
                <a:pos x="wd2" y="hd2"/>
              </a:cxn>
              <a:cxn ang="5400000">
                <a:pos x="wd2" y="hd2"/>
              </a:cxn>
              <a:cxn ang="10800000">
                <a:pos x="wd2" y="hd2"/>
              </a:cxn>
              <a:cxn ang="16200000">
                <a:pos x="wd2" y="hd2"/>
              </a:cxn>
            </a:cxnLst>
            <a:rect l="0" t="0" r="r" b="b"/>
            <a:pathLst>
              <a:path w="21489" h="21600" extrusionOk="0">
                <a:moveTo>
                  <a:pt x="234" y="14140"/>
                </a:moveTo>
                <a:lnTo>
                  <a:pt x="855" y="18268"/>
                </a:lnTo>
                <a:cubicBezTo>
                  <a:pt x="1168" y="20332"/>
                  <a:pt x="1743" y="21600"/>
                  <a:pt x="2367" y="21600"/>
                </a:cubicBezTo>
                <a:lnTo>
                  <a:pt x="3613" y="21600"/>
                </a:lnTo>
                <a:cubicBezTo>
                  <a:pt x="4238" y="21600"/>
                  <a:pt x="4813" y="20332"/>
                  <a:pt x="5125" y="18268"/>
                </a:cubicBezTo>
                <a:lnTo>
                  <a:pt x="5638" y="14877"/>
                </a:lnTo>
                <a:cubicBezTo>
                  <a:pt x="6043" y="12872"/>
                  <a:pt x="6672" y="11677"/>
                  <a:pt x="7347" y="11677"/>
                </a:cubicBezTo>
                <a:lnTo>
                  <a:pt x="17800" y="11677"/>
                </a:lnTo>
                <a:cubicBezTo>
                  <a:pt x="18371" y="11677"/>
                  <a:pt x="18922" y="12547"/>
                  <a:pt x="19323" y="14095"/>
                </a:cubicBezTo>
                <a:lnTo>
                  <a:pt x="19366" y="14257"/>
                </a:lnTo>
                <a:cubicBezTo>
                  <a:pt x="19408" y="14464"/>
                  <a:pt x="19455" y="14641"/>
                  <a:pt x="19509" y="14803"/>
                </a:cubicBezTo>
                <a:lnTo>
                  <a:pt x="19570" y="15039"/>
                </a:lnTo>
                <a:lnTo>
                  <a:pt x="19570" y="14980"/>
                </a:lnTo>
                <a:cubicBezTo>
                  <a:pt x="19682" y="15245"/>
                  <a:pt x="19813" y="15393"/>
                  <a:pt x="19952" y="15393"/>
                </a:cubicBezTo>
                <a:lnTo>
                  <a:pt x="20481" y="15393"/>
                </a:lnTo>
                <a:cubicBezTo>
                  <a:pt x="20747" y="15393"/>
                  <a:pt x="20990" y="14847"/>
                  <a:pt x="21125" y="13977"/>
                </a:cubicBezTo>
                <a:lnTo>
                  <a:pt x="21391" y="12223"/>
                </a:lnTo>
                <a:cubicBezTo>
                  <a:pt x="21522" y="11338"/>
                  <a:pt x="21522" y="10262"/>
                  <a:pt x="21391" y="9377"/>
                </a:cubicBezTo>
                <a:lnTo>
                  <a:pt x="21125" y="7623"/>
                </a:lnTo>
                <a:cubicBezTo>
                  <a:pt x="20994" y="6738"/>
                  <a:pt x="20747" y="6207"/>
                  <a:pt x="20481" y="6207"/>
                </a:cubicBezTo>
                <a:lnTo>
                  <a:pt x="19952" y="6207"/>
                </a:lnTo>
                <a:cubicBezTo>
                  <a:pt x="19813" y="6207"/>
                  <a:pt x="19686" y="6355"/>
                  <a:pt x="19570" y="6620"/>
                </a:cubicBezTo>
                <a:lnTo>
                  <a:pt x="19570" y="6561"/>
                </a:lnTo>
                <a:lnTo>
                  <a:pt x="19509" y="6797"/>
                </a:lnTo>
                <a:cubicBezTo>
                  <a:pt x="19455" y="6944"/>
                  <a:pt x="19408" y="7136"/>
                  <a:pt x="19366" y="7342"/>
                </a:cubicBezTo>
                <a:lnTo>
                  <a:pt x="19323" y="7505"/>
                </a:lnTo>
                <a:cubicBezTo>
                  <a:pt x="18918" y="9053"/>
                  <a:pt x="18371" y="9923"/>
                  <a:pt x="17800" y="9923"/>
                </a:cubicBezTo>
                <a:lnTo>
                  <a:pt x="7347" y="9923"/>
                </a:lnTo>
                <a:cubicBezTo>
                  <a:pt x="6811" y="9923"/>
                  <a:pt x="6117" y="7932"/>
                  <a:pt x="5742" y="6709"/>
                </a:cubicBezTo>
                <a:cubicBezTo>
                  <a:pt x="5604" y="6251"/>
                  <a:pt x="5488" y="5721"/>
                  <a:pt x="5395" y="5116"/>
                </a:cubicBezTo>
                <a:lnTo>
                  <a:pt x="5125" y="3332"/>
                </a:lnTo>
                <a:cubicBezTo>
                  <a:pt x="4813" y="1268"/>
                  <a:pt x="4238" y="0"/>
                  <a:pt x="3613" y="0"/>
                </a:cubicBezTo>
                <a:lnTo>
                  <a:pt x="2367" y="0"/>
                </a:lnTo>
                <a:cubicBezTo>
                  <a:pt x="1743" y="0"/>
                  <a:pt x="1168" y="1268"/>
                  <a:pt x="855" y="3332"/>
                </a:cubicBezTo>
                <a:lnTo>
                  <a:pt x="234" y="7460"/>
                </a:lnTo>
                <a:cubicBezTo>
                  <a:pt x="-78" y="9525"/>
                  <a:pt x="-78" y="12075"/>
                  <a:pt x="234" y="14140"/>
                </a:cubicBezTo>
                <a:close/>
                <a:moveTo>
                  <a:pt x="19674" y="10395"/>
                </a:moveTo>
                <a:lnTo>
                  <a:pt x="19860" y="9171"/>
                </a:lnTo>
                <a:cubicBezTo>
                  <a:pt x="19898" y="8920"/>
                  <a:pt x="19968" y="8773"/>
                  <a:pt x="20041" y="8773"/>
                </a:cubicBezTo>
                <a:lnTo>
                  <a:pt x="20411" y="8773"/>
                </a:lnTo>
                <a:cubicBezTo>
                  <a:pt x="20484" y="8773"/>
                  <a:pt x="20554" y="8920"/>
                  <a:pt x="20592" y="9171"/>
                </a:cubicBezTo>
                <a:lnTo>
                  <a:pt x="20778" y="10395"/>
                </a:lnTo>
                <a:cubicBezTo>
                  <a:pt x="20816" y="10645"/>
                  <a:pt x="20816" y="10955"/>
                  <a:pt x="20778" y="11191"/>
                </a:cubicBezTo>
                <a:lnTo>
                  <a:pt x="20592" y="12414"/>
                </a:lnTo>
                <a:cubicBezTo>
                  <a:pt x="20554" y="12665"/>
                  <a:pt x="20484" y="12813"/>
                  <a:pt x="20411" y="12813"/>
                </a:cubicBezTo>
                <a:lnTo>
                  <a:pt x="20041" y="12813"/>
                </a:lnTo>
                <a:cubicBezTo>
                  <a:pt x="19968" y="12813"/>
                  <a:pt x="19898" y="12665"/>
                  <a:pt x="19860" y="12414"/>
                </a:cubicBezTo>
                <a:lnTo>
                  <a:pt x="19674" y="11191"/>
                </a:lnTo>
                <a:cubicBezTo>
                  <a:pt x="19636" y="10955"/>
                  <a:pt x="19636" y="10645"/>
                  <a:pt x="19674" y="10395"/>
                </a:cubicBezTo>
                <a:close/>
                <a:moveTo>
                  <a:pt x="902" y="8935"/>
                </a:moveTo>
                <a:lnTo>
                  <a:pt x="1523" y="4807"/>
                </a:lnTo>
                <a:cubicBezTo>
                  <a:pt x="1696" y="3656"/>
                  <a:pt x="2020" y="2949"/>
                  <a:pt x="2367" y="2949"/>
                </a:cubicBezTo>
                <a:lnTo>
                  <a:pt x="3613" y="2949"/>
                </a:lnTo>
                <a:cubicBezTo>
                  <a:pt x="3960" y="2949"/>
                  <a:pt x="4284" y="3656"/>
                  <a:pt x="4458" y="4807"/>
                </a:cubicBezTo>
                <a:lnTo>
                  <a:pt x="5079" y="8935"/>
                </a:lnTo>
                <a:cubicBezTo>
                  <a:pt x="5253" y="10085"/>
                  <a:pt x="5253" y="11515"/>
                  <a:pt x="5079" y="12665"/>
                </a:cubicBezTo>
                <a:lnTo>
                  <a:pt x="4454" y="16793"/>
                </a:lnTo>
                <a:cubicBezTo>
                  <a:pt x="4281" y="17943"/>
                  <a:pt x="3957" y="18651"/>
                  <a:pt x="3609" y="18651"/>
                </a:cubicBezTo>
                <a:lnTo>
                  <a:pt x="2364" y="18651"/>
                </a:lnTo>
                <a:cubicBezTo>
                  <a:pt x="2016" y="18651"/>
                  <a:pt x="1692" y="17943"/>
                  <a:pt x="1519" y="16793"/>
                </a:cubicBezTo>
                <a:lnTo>
                  <a:pt x="894" y="12665"/>
                </a:lnTo>
                <a:cubicBezTo>
                  <a:pt x="728" y="11515"/>
                  <a:pt x="728" y="10085"/>
                  <a:pt x="902" y="8935"/>
                </a:cubicBezTo>
                <a:close/>
              </a:path>
            </a:pathLst>
          </a:cu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sz="1350">
              <a:solidFill>
                <a:prstClr val="black"/>
              </a:solidFill>
              <a:latin typeface="Calibri" panose="020F0502020204030204"/>
            </a:endParaRPr>
          </a:p>
        </p:txBody>
      </p:sp>
      <p:sp>
        <p:nvSpPr>
          <p:cNvPr id="39" name="TextBox 38">
            <a:extLst>
              <a:ext uri="{FF2B5EF4-FFF2-40B4-BE49-F238E27FC236}">
                <a16:creationId xmlns:a16="http://schemas.microsoft.com/office/drawing/2014/main" id="{75C661C3-5F40-953F-993D-E7927E8A4A14}"/>
              </a:ext>
            </a:extLst>
          </p:cNvPr>
          <p:cNvSpPr txBox="1"/>
          <p:nvPr/>
        </p:nvSpPr>
        <p:spPr>
          <a:xfrm>
            <a:off x="4230570" y="1322491"/>
            <a:ext cx="276038" cy="307777"/>
          </a:xfrm>
          <a:prstGeom prst="rect">
            <a:avLst/>
          </a:prstGeom>
          <a:noFill/>
        </p:spPr>
        <p:txBody>
          <a:bodyPr wrap="none" rtlCol="0" anchor="ctr">
            <a:spAutoFit/>
          </a:bodyPr>
          <a:lstStyle/>
          <a:p>
            <a:pPr algn="ctr"/>
            <a:r>
              <a:rPr lang="en-US" sz="1400" b="1" dirty="0"/>
              <a:t>1</a:t>
            </a:r>
          </a:p>
        </p:txBody>
      </p:sp>
      <p:sp>
        <p:nvSpPr>
          <p:cNvPr id="40" name="TextBox 39">
            <a:extLst>
              <a:ext uri="{FF2B5EF4-FFF2-40B4-BE49-F238E27FC236}">
                <a16:creationId xmlns:a16="http://schemas.microsoft.com/office/drawing/2014/main" id="{42A7E53E-0F77-FD33-8938-8938074F08AF}"/>
              </a:ext>
            </a:extLst>
          </p:cNvPr>
          <p:cNvSpPr txBox="1"/>
          <p:nvPr/>
        </p:nvSpPr>
        <p:spPr>
          <a:xfrm>
            <a:off x="4633401" y="2099714"/>
            <a:ext cx="276038" cy="307777"/>
          </a:xfrm>
          <a:prstGeom prst="rect">
            <a:avLst/>
          </a:prstGeom>
          <a:noFill/>
        </p:spPr>
        <p:txBody>
          <a:bodyPr wrap="none" rtlCol="0" anchor="ctr">
            <a:spAutoFit/>
          </a:bodyPr>
          <a:lstStyle/>
          <a:p>
            <a:pPr algn="ctr"/>
            <a:r>
              <a:rPr lang="en-US" sz="1400" b="1" dirty="0"/>
              <a:t>2</a:t>
            </a:r>
          </a:p>
        </p:txBody>
      </p:sp>
      <p:sp>
        <p:nvSpPr>
          <p:cNvPr id="41" name="TextBox 40">
            <a:extLst>
              <a:ext uri="{FF2B5EF4-FFF2-40B4-BE49-F238E27FC236}">
                <a16:creationId xmlns:a16="http://schemas.microsoft.com/office/drawing/2014/main" id="{9EBC4136-0609-F2A3-151C-3FECBB51438D}"/>
              </a:ext>
            </a:extLst>
          </p:cNvPr>
          <p:cNvSpPr txBox="1"/>
          <p:nvPr/>
        </p:nvSpPr>
        <p:spPr>
          <a:xfrm>
            <a:off x="4230568" y="2895736"/>
            <a:ext cx="276038" cy="307777"/>
          </a:xfrm>
          <a:prstGeom prst="rect">
            <a:avLst/>
          </a:prstGeom>
          <a:noFill/>
        </p:spPr>
        <p:txBody>
          <a:bodyPr wrap="none" rtlCol="0" anchor="ctr">
            <a:spAutoFit/>
          </a:bodyPr>
          <a:lstStyle/>
          <a:p>
            <a:pPr algn="ctr"/>
            <a:r>
              <a:rPr lang="en-US" sz="1400" b="1" dirty="0"/>
              <a:t>3</a:t>
            </a:r>
          </a:p>
        </p:txBody>
      </p:sp>
      <p:sp>
        <p:nvSpPr>
          <p:cNvPr id="42" name="TextBox 41">
            <a:extLst>
              <a:ext uri="{FF2B5EF4-FFF2-40B4-BE49-F238E27FC236}">
                <a16:creationId xmlns:a16="http://schemas.microsoft.com/office/drawing/2014/main" id="{102C735D-B8A6-AF83-712E-7981391957A6}"/>
              </a:ext>
            </a:extLst>
          </p:cNvPr>
          <p:cNvSpPr txBox="1"/>
          <p:nvPr/>
        </p:nvSpPr>
        <p:spPr>
          <a:xfrm>
            <a:off x="4633401" y="3654160"/>
            <a:ext cx="276038" cy="307777"/>
          </a:xfrm>
          <a:prstGeom prst="rect">
            <a:avLst/>
          </a:prstGeom>
          <a:noFill/>
        </p:spPr>
        <p:txBody>
          <a:bodyPr wrap="none" rtlCol="0" anchor="ctr">
            <a:spAutoFit/>
          </a:bodyPr>
          <a:lstStyle/>
          <a:p>
            <a:pPr algn="ctr"/>
            <a:r>
              <a:rPr lang="en-US" sz="1400" b="1" dirty="0"/>
              <a:t>4</a:t>
            </a:r>
          </a:p>
        </p:txBody>
      </p:sp>
      <p:sp>
        <p:nvSpPr>
          <p:cNvPr id="43" name="TextBox 42">
            <a:extLst>
              <a:ext uri="{FF2B5EF4-FFF2-40B4-BE49-F238E27FC236}">
                <a16:creationId xmlns:a16="http://schemas.microsoft.com/office/drawing/2014/main" id="{72A79E43-910B-9234-3D71-E323169060F3}"/>
              </a:ext>
            </a:extLst>
          </p:cNvPr>
          <p:cNvSpPr txBox="1"/>
          <p:nvPr/>
        </p:nvSpPr>
        <p:spPr>
          <a:xfrm>
            <a:off x="4230568" y="4431382"/>
            <a:ext cx="276038" cy="307777"/>
          </a:xfrm>
          <a:prstGeom prst="rect">
            <a:avLst/>
          </a:prstGeom>
          <a:noFill/>
        </p:spPr>
        <p:txBody>
          <a:bodyPr wrap="none" rtlCol="0" anchor="ctr">
            <a:spAutoFit/>
          </a:bodyPr>
          <a:lstStyle/>
          <a:p>
            <a:pPr algn="ctr"/>
            <a:r>
              <a:rPr lang="en-US" sz="1400" b="1" dirty="0"/>
              <a:t>5</a:t>
            </a:r>
          </a:p>
        </p:txBody>
      </p:sp>
      <p:sp>
        <p:nvSpPr>
          <p:cNvPr id="44" name="TextBox 43">
            <a:extLst>
              <a:ext uri="{FF2B5EF4-FFF2-40B4-BE49-F238E27FC236}">
                <a16:creationId xmlns:a16="http://schemas.microsoft.com/office/drawing/2014/main" id="{C67382A9-B2D3-DB5D-E688-31B692A602EF}"/>
              </a:ext>
            </a:extLst>
          </p:cNvPr>
          <p:cNvSpPr txBox="1"/>
          <p:nvPr/>
        </p:nvSpPr>
        <p:spPr>
          <a:xfrm>
            <a:off x="4633401" y="5208607"/>
            <a:ext cx="276038" cy="307777"/>
          </a:xfrm>
          <a:prstGeom prst="rect">
            <a:avLst/>
          </a:prstGeom>
          <a:noFill/>
        </p:spPr>
        <p:txBody>
          <a:bodyPr wrap="none" rtlCol="0" anchor="ctr">
            <a:spAutoFit/>
          </a:bodyPr>
          <a:lstStyle/>
          <a:p>
            <a:pPr algn="ctr"/>
            <a:r>
              <a:rPr lang="en-US" sz="1400" b="1" dirty="0"/>
              <a:t>6</a:t>
            </a:r>
          </a:p>
        </p:txBody>
      </p:sp>
    </p:spTree>
    <p:extLst>
      <p:ext uri="{BB962C8B-B14F-4D97-AF65-F5344CB8AC3E}">
        <p14:creationId xmlns:p14="http://schemas.microsoft.com/office/powerpoint/2010/main" val="1024871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Black" panose="020B0A02040204020203" pitchFamily="34" charset="0"/>
              <a:ea typeface="Segoe UI Black" panose="020B0A02040204020203" pitchFamily="34" charset="0"/>
            </a:endParaRPr>
          </a:p>
        </p:txBody>
      </p:sp>
      <p:sp>
        <p:nvSpPr>
          <p:cNvPr id="6" name="Rectangle 5">
            <a:extLst>
              <a:ext uri="{FF2B5EF4-FFF2-40B4-BE49-F238E27FC236}">
                <a16:creationId xmlns:a16="http://schemas.microsoft.com/office/drawing/2014/main" id="{B26B1D37-D771-D976-AF1C-18A33F45D96E}"/>
              </a:ext>
            </a:extLst>
          </p:cNvPr>
          <p:cNvSpPr/>
          <p:nvPr/>
        </p:nvSpPr>
        <p:spPr>
          <a:xfrm>
            <a:off x="33335" y="-222"/>
            <a:ext cx="9096377" cy="385762"/>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Continued….</a:t>
            </a:r>
          </a:p>
        </p:txBody>
      </p:sp>
      <p:pic>
        <p:nvPicPr>
          <p:cNvPr id="7" name="Picture 6" descr="Logo&#10;&#10;Description automatically generated">
            <a:extLst>
              <a:ext uri="{FF2B5EF4-FFF2-40B4-BE49-F238E27FC236}">
                <a16:creationId xmlns:a16="http://schemas.microsoft.com/office/drawing/2014/main" id="{C8EC9CE4-AD33-73AB-ECAC-0BDDEB4AF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8" name="Right Triangle 7">
            <a:extLst>
              <a:ext uri="{FF2B5EF4-FFF2-40B4-BE49-F238E27FC236}">
                <a16:creationId xmlns:a16="http://schemas.microsoft.com/office/drawing/2014/main" id="{B3673185-1490-3A79-4D0B-E0FF1AE09CB4}"/>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2" name="Group 1">
            <a:extLst>
              <a:ext uri="{FF2B5EF4-FFF2-40B4-BE49-F238E27FC236}">
                <a16:creationId xmlns:a16="http://schemas.microsoft.com/office/drawing/2014/main" id="{DB45066A-7AF0-1C73-731C-2609059925FB}"/>
              </a:ext>
            </a:extLst>
          </p:cNvPr>
          <p:cNvGrpSpPr/>
          <p:nvPr/>
        </p:nvGrpSpPr>
        <p:grpSpPr>
          <a:xfrm>
            <a:off x="6412616" y="779838"/>
            <a:ext cx="2325959" cy="1044393"/>
            <a:chOff x="6496791" y="1498354"/>
            <a:chExt cx="2325959" cy="1044393"/>
          </a:xfrm>
        </p:grpSpPr>
        <p:sp>
          <p:nvSpPr>
            <p:cNvPr id="3" name="TextBox 2">
              <a:extLst>
                <a:ext uri="{FF2B5EF4-FFF2-40B4-BE49-F238E27FC236}">
                  <a16:creationId xmlns:a16="http://schemas.microsoft.com/office/drawing/2014/main" id="{D2FFA3DE-693A-7727-34E1-77CD1A66D82D}"/>
                </a:ext>
              </a:extLst>
            </p:cNvPr>
            <p:cNvSpPr txBox="1"/>
            <p:nvPr/>
          </p:nvSpPr>
          <p:spPr>
            <a:xfrm>
              <a:off x="6496791" y="1498354"/>
              <a:ext cx="2325959" cy="369332"/>
            </a:xfrm>
            <a:prstGeom prst="rect">
              <a:avLst/>
            </a:prstGeom>
            <a:noFill/>
          </p:spPr>
          <p:txBody>
            <a:bodyPr wrap="square" lIns="0" rIns="0" rtlCol="0" anchor="b">
              <a:spAutoFit/>
            </a:bodyPr>
            <a:lstStyle/>
            <a:p>
              <a:r>
                <a:rPr lang="en-US" b="1" noProof="1">
                  <a:solidFill>
                    <a:schemeClr val="accent5"/>
                  </a:solidFill>
                </a:rPr>
                <a:t>Transfer of IT assets</a:t>
              </a:r>
            </a:p>
          </p:txBody>
        </p:sp>
        <p:sp>
          <p:nvSpPr>
            <p:cNvPr id="4" name="TextBox 3">
              <a:extLst>
                <a:ext uri="{FF2B5EF4-FFF2-40B4-BE49-F238E27FC236}">
                  <a16:creationId xmlns:a16="http://schemas.microsoft.com/office/drawing/2014/main" id="{C6BEF00D-4FE7-9DEA-CCB3-5D8D3D95719E}"/>
                </a:ext>
              </a:extLst>
            </p:cNvPr>
            <p:cNvSpPr txBox="1"/>
            <p:nvPr/>
          </p:nvSpPr>
          <p:spPr>
            <a:xfrm>
              <a:off x="6502638" y="1804083"/>
              <a:ext cx="2319786" cy="738664"/>
            </a:xfrm>
            <a:prstGeom prst="rect">
              <a:avLst/>
            </a:prstGeom>
            <a:noFill/>
          </p:spPr>
          <p:txBody>
            <a:bodyPr wrap="square" lIns="0" rIns="0" rtlCol="0" anchor="t">
              <a:spAutoFit/>
            </a:bodyPr>
            <a:lstStyle/>
            <a:p>
              <a:pPr algn="just"/>
              <a:r>
                <a:rPr lang="en-US" sz="1050" noProof="1">
                  <a:solidFill>
                    <a:schemeClr val="tx1">
                      <a:lumMod val="65000"/>
                      <a:lumOff val="35000"/>
                    </a:schemeClr>
                  </a:solidFill>
                </a:rPr>
                <a:t>After the complision of M.P hiring, training &amp; operation overlapping period, PI need to transfer all required IT assets. Computer systems, SAP log in </a:t>
              </a:r>
            </a:p>
          </p:txBody>
        </p:sp>
      </p:grpSp>
      <p:grpSp>
        <p:nvGrpSpPr>
          <p:cNvPr id="9" name="Group 8">
            <a:extLst>
              <a:ext uri="{FF2B5EF4-FFF2-40B4-BE49-F238E27FC236}">
                <a16:creationId xmlns:a16="http://schemas.microsoft.com/office/drawing/2014/main" id="{FC7D44D7-7E1F-FFF2-DCE4-DF0E8E9A057A}"/>
              </a:ext>
            </a:extLst>
          </p:cNvPr>
          <p:cNvGrpSpPr/>
          <p:nvPr/>
        </p:nvGrpSpPr>
        <p:grpSpPr>
          <a:xfrm>
            <a:off x="316900" y="1558450"/>
            <a:ext cx="2325959" cy="882810"/>
            <a:chOff x="401075" y="2121660"/>
            <a:chExt cx="2325959" cy="882810"/>
          </a:xfrm>
        </p:grpSpPr>
        <p:sp>
          <p:nvSpPr>
            <p:cNvPr id="10" name="TextBox 9">
              <a:extLst>
                <a:ext uri="{FF2B5EF4-FFF2-40B4-BE49-F238E27FC236}">
                  <a16:creationId xmlns:a16="http://schemas.microsoft.com/office/drawing/2014/main" id="{B861661D-4D08-3EEA-5B04-551AE4A8558E}"/>
                </a:ext>
              </a:extLst>
            </p:cNvPr>
            <p:cNvSpPr txBox="1"/>
            <p:nvPr/>
          </p:nvSpPr>
          <p:spPr>
            <a:xfrm>
              <a:off x="401075" y="2121660"/>
              <a:ext cx="2325959" cy="369332"/>
            </a:xfrm>
            <a:prstGeom prst="rect">
              <a:avLst/>
            </a:prstGeom>
            <a:noFill/>
          </p:spPr>
          <p:txBody>
            <a:bodyPr wrap="square" lIns="0" rIns="0" rtlCol="0" anchor="b">
              <a:spAutoFit/>
            </a:bodyPr>
            <a:lstStyle/>
            <a:p>
              <a:pPr algn="r"/>
              <a:r>
                <a:rPr lang="en-US" b="1" noProof="1">
                  <a:solidFill>
                    <a:schemeClr val="accent6"/>
                  </a:solidFill>
                </a:rPr>
                <a:t>Transfer of MHE </a:t>
              </a:r>
            </a:p>
          </p:txBody>
        </p:sp>
        <p:sp>
          <p:nvSpPr>
            <p:cNvPr id="11" name="TextBox 10">
              <a:extLst>
                <a:ext uri="{FF2B5EF4-FFF2-40B4-BE49-F238E27FC236}">
                  <a16:creationId xmlns:a16="http://schemas.microsoft.com/office/drawing/2014/main" id="{991FE1C0-11A5-8FFC-6BFF-5A443F9B054E}"/>
                </a:ext>
              </a:extLst>
            </p:cNvPr>
            <p:cNvSpPr txBox="1"/>
            <p:nvPr/>
          </p:nvSpPr>
          <p:spPr>
            <a:xfrm>
              <a:off x="406923" y="2427389"/>
              <a:ext cx="2319786" cy="577081"/>
            </a:xfrm>
            <a:prstGeom prst="rect">
              <a:avLst/>
            </a:prstGeom>
            <a:noFill/>
          </p:spPr>
          <p:txBody>
            <a:bodyPr wrap="square" lIns="0" rIns="0" rtlCol="0" anchor="t">
              <a:spAutoFit/>
            </a:bodyPr>
            <a:lstStyle/>
            <a:p>
              <a:pPr algn="just"/>
              <a:r>
                <a:rPr lang="en-US" sz="1050" noProof="1">
                  <a:solidFill>
                    <a:schemeClr val="tx1">
                      <a:lumMod val="65000"/>
                      <a:lumOff val="35000"/>
                    </a:schemeClr>
                  </a:solidFill>
                </a:rPr>
                <a:t>PI will transfer all the MHE to 23 North after the inspection of MHE by 23 North project manager</a:t>
              </a:r>
            </a:p>
          </p:txBody>
        </p:sp>
      </p:grpSp>
      <p:grpSp>
        <p:nvGrpSpPr>
          <p:cNvPr id="12" name="Group 11">
            <a:extLst>
              <a:ext uri="{FF2B5EF4-FFF2-40B4-BE49-F238E27FC236}">
                <a16:creationId xmlns:a16="http://schemas.microsoft.com/office/drawing/2014/main" id="{B7573939-2397-C8BB-4799-D33DB95171D9}"/>
              </a:ext>
            </a:extLst>
          </p:cNvPr>
          <p:cNvGrpSpPr/>
          <p:nvPr/>
        </p:nvGrpSpPr>
        <p:grpSpPr>
          <a:xfrm>
            <a:off x="6412616" y="2337062"/>
            <a:ext cx="2325959" cy="721226"/>
            <a:chOff x="6496791" y="2744967"/>
            <a:chExt cx="2325959" cy="721226"/>
          </a:xfrm>
        </p:grpSpPr>
        <p:sp>
          <p:nvSpPr>
            <p:cNvPr id="14" name="TextBox 13">
              <a:extLst>
                <a:ext uri="{FF2B5EF4-FFF2-40B4-BE49-F238E27FC236}">
                  <a16:creationId xmlns:a16="http://schemas.microsoft.com/office/drawing/2014/main" id="{A00D029B-127B-B001-D7C9-1F4BEA7E2F3C}"/>
                </a:ext>
              </a:extLst>
            </p:cNvPr>
            <p:cNvSpPr txBox="1"/>
            <p:nvPr/>
          </p:nvSpPr>
          <p:spPr>
            <a:xfrm>
              <a:off x="6496791" y="2744967"/>
              <a:ext cx="2325959" cy="369332"/>
            </a:xfrm>
            <a:prstGeom prst="rect">
              <a:avLst/>
            </a:prstGeom>
            <a:noFill/>
          </p:spPr>
          <p:txBody>
            <a:bodyPr wrap="square" lIns="0" rIns="0" rtlCol="0" anchor="b">
              <a:spAutoFit/>
            </a:bodyPr>
            <a:lstStyle/>
            <a:p>
              <a:r>
                <a:rPr lang="en-US" b="1" noProof="1">
                  <a:solidFill>
                    <a:srgbClr val="F36F13"/>
                  </a:solidFill>
                </a:rPr>
                <a:t>Employees handover</a:t>
              </a:r>
            </a:p>
          </p:txBody>
        </p:sp>
        <p:sp>
          <p:nvSpPr>
            <p:cNvPr id="15" name="TextBox 14">
              <a:extLst>
                <a:ext uri="{FF2B5EF4-FFF2-40B4-BE49-F238E27FC236}">
                  <a16:creationId xmlns:a16="http://schemas.microsoft.com/office/drawing/2014/main" id="{F24BCA3F-CBC9-2D09-715C-6B2A58E52CAD}"/>
                </a:ext>
              </a:extLst>
            </p:cNvPr>
            <p:cNvSpPr txBox="1"/>
            <p:nvPr/>
          </p:nvSpPr>
          <p:spPr>
            <a:xfrm>
              <a:off x="6502638" y="3050695"/>
              <a:ext cx="2319786" cy="415498"/>
            </a:xfrm>
            <a:prstGeom prst="rect">
              <a:avLst/>
            </a:prstGeom>
            <a:noFill/>
          </p:spPr>
          <p:txBody>
            <a:bodyPr wrap="square" lIns="0" rIns="0" rtlCol="0" anchor="t">
              <a:spAutoFit/>
            </a:bodyPr>
            <a:lstStyle/>
            <a:p>
              <a:pPr algn="just"/>
              <a:r>
                <a:rPr lang="en-US" sz="1050" noProof="1">
                  <a:solidFill>
                    <a:schemeClr val="tx1">
                      <a:lumMod val="65000"/>
                      <a:lumOff val="35000"/>
                    </a:schemeClr>
                  </a:solidFill>
                </a:rPr>
                <a:t>All trained new joinees will take the handover of operations.</a:t>
              </a:r>
            </a:p>
          </p:txBody>
        </p:sp>
      </p:grpSp>
      <p:sp>
        <p:nvSpPr>
          <p:cNvPr id="26" name="Freeform: Shape 25">
            <a:extLst>
              <a:ext uri="{FF2B5EF4-FFF2-40B4-BE49-F238E27FC236}">
                <a16:creationId xmlns:a16="http://schemas.microsoft.com/office/drawing/2014/main" id="{A065CB44-68E2-6D49-1982-FDCD1531C3C7}"/>
              </a:ext>
            </a:extLst>
          </p:cNvPr>
          <p:cNvSpPr/>
          <p:nvPr/>
        </p:nvSpPr>
        <p:spPr>
          <a:xfrm>
            <a:off x="4061294" y="1045737"/>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27" name="Freeform: Shape 26">
            <a:extLst>
              <a:ext uri="{FF2B5EF4-FFF2-40B4-BE49-F238E27FC236}">
                <a16:creationId xmlns:a16="http://schemas.microsoft.com/office/drawing/2014/main" id="{F41EDECA-3EE8-745A-691A-C065386D12E2}"/>
              </a:ext>
            </a:extLst>
          </p:cNvPr>
          <p:cNvSpPr/>
          <p:nvPr/>
        </p:nvSpPr>
        <p:spPr>
          <a:xfrm>
            <a:off x="4464505" y="1828482"/>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28" name="Freeform: Shape 27">
            <a:extLst>
              <a:ext uri="{FF2B5EF4-FFF2-40B4-BE49-F238E27FC236}">
                <a16:creationId xmlns:a16="http://schemas.microsoft.com/office/drawing/2014/main" id="{E8ADEA0A-CB3E-BD3D-AE8E-3C0F3D936A93}"/>
              </a:ext>
            </a:extLst>
          </p:cNvPr>
          <p:cNvSpPr/>
          <p:nvPr/>
        </p:nvSpPr>
        <p:spPr>
          <a:xfrm>
            <a:off x="4064030" y="2616535"/>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0" name="Freeform: Shape 29">
            <a:extLst>
              <a:ext uri="{FF2B5EF4-FFF2-40B4-BE49-F238E27FC236}">
                <a16:creationId xmlns:a16="http://schemas.microsoft.com/office/drawing/2014/main" id="{0D9EA89A-4CCE-78B8-DE2A-71B38BFE1DFD}"/>
              </a:ext>
            </a:extLst>
          </p:cNvPr>
          <p:cNvSpPr/>
          <p:nvPr/>
        </p:nvSpPr>
        <p:spPr>
          <a:xfrm>
            <a:off x="4066804" y="4149487"/>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1" name="Freeform: Shape 30">
            <a:extLst>
              <a:ext uri="{FF2B5EF4-FFF2-40B4-BE49-F238E27FC236}">
                <a16:creationId xmlns:a16="http://schemas.microsoft.com/office/drawing/2014/main" id="{13D6A589-B571-F5C8-D4B4-5B3374D6EA6C}"/>
              </a:ext>
            </a:extLst>
          </p:cNvPr>
          <p:cNvSpPr/>
          <p:nvPr/>
        </p:nvSpPr>
        <p:spPr>
          <a:xfrm>
            <a:off x="4464505" y="4936680"/>
            <a:ext cx="525308" cy="486109"/>
          </a:xfrm>
          <a:custGeom>
            <a:avLst/>
            <a:gdLst>
              <a:gd name="connsiteX0" fmla="*/ 175030 w 486659"/>
              <a:gd name="connsiteY0" fmla="*/ 0 h 450344"/>
              <a:gd name="connsiteX1" fmla="*/ 311632 w 486659"/>
              <a:gd name="connsiteY1" fmla="*/ 0 h 450344"/>
              <a:gd name="connsiteX2" fmla="*/ 404271 w 486659"/>
              <a:gd name="connsiteY2" fmla="*/ 53289 h 450344"/>
              <a:gd name="connsiteX3" fmla="*/ 472352 w 486659"/>
              <a:gd name="connsiteY3" fmla="*/ 171683 h 450344"/>
              <a:gd name="connsiteX4" fmla="*/ 472352 w 486659"/>
              <a:gd name="connsiteY4" fmla="*/ 278661 h 450344"/>
              <a:gd name="connsiteX5" fmla="*/ 403832 w 486659"/>
              <a:gd name="connsiteY5" fmla="*/ 397055 h 450344"/>
              <a:gd name="connsiteX6" fmla="*/ 311193 w 486659"/>
              <a:gd name="connsiteY6" fmla="*/ 450344 h 450344"/>
              <a:gd name="connsiteX7" fmla="*/ 174701 w 486659"/>
              <a:gd name="connsiteY7" fmla="*/ 450344 h 450344"/>
              <a:gd name="connsiteX8" fmla="*/ 82062 w 486659"/>
              <a:gd name="connsiteY8" fmla="*/ 397055 h 450344"/>
              <a:gd name="connsiteX9" fmla="*/ 13542 w 486659"/>
              <a:gd name="connsiteY9" fmla="*/ 278661 h 450344"/>
              <a:gd name="connsiteX10" fmla="*/ 14419 w 486659"/>
              <a:gd name="connsiteY10" fmla="*/ 171683 h 450344"/>
              <a:gd name="connsiteX11" fmla="*/ 82501 w 486659"/>
              <a:gd name="connsiteY11" fmla="*/ 53289 h 450344"/>
              <a:gd name="connsiteX12" fmla="*/ 175030 w 486659"/>
              <a:gd name="connsiteY12" fmla="*/ 0 h 4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659" h="450344">
                <a:moveTo>
                  <a:pt x="175030" y="0"/>
                </a:moveTo>
                <a:lnTo>
                  <a:pt x="311632" y="0"/>
                </a:lnTo>
                <a:cubicBezTo>
                  <a:pt x="349674" y="0"/>
                  <a:pt x="385195" y="20306"/>
                  <a:pt x="404271" y="53289"/>
                </a:cubicBezTo>
                <a:lnTo>
                  <a:pt x="472352" y="171683"/>
                </a:lnTo>
                <a:cubicBezTo>
                  <a:pt x="491428" y="204665"/>
                  <a:pt x="491428" y="245679"/>
                  <a:pt x="472352" y="278661"/>
                </a:cubicBezTo>
                <a:lnTo>
                  <a:pt x="403832" y="397055"/>
                </a:lnTo>
                <a:cubicBezTo>
                  <a:pt x="384866" y="430038"/>
                  <a:pt x="349345" y="450344"/>
                  <a:pt x="311193" y="450344"/>
                </a:cubicBezTo>
                <a:lnTo>
                  <a:pt x="174701" y="450344"/>
                </a:lnTo>
                <a:cubicBezTo>
                  <a:pt x="136549" y="450344"/>
                  <a:pt x="101029" y="430038"/>
                  <a:pt x="82062" y="397055"/>
                </a:cubicBezTo>
                <a:lnTo>
                  <a:pt x="13542" y="278661"/>
                </a:lnTo>
                <a:cubicBezTo>
                  <a:pt x="-4657" y="245679"/>
                  <a:pt x="-4657" y="204665"/>
                  <a:pt x="14419" y="171683"/>
                </a:cubicBezTo>
                <a:lnTo>
                  <a:pt x="82501" y="53289"/>
                </a:lnTo>
                <a:cubicBezTo>
                  <a:pt x="101467" y="20306"/>
                  <a:pt x="136988" y="0"/>
                  <a:pt x="175030" y="0"/>
                </a:cubicBezTo>
                <a:close/>
              </a:path>
            </a:pathLst>
          </a:custGeom>
          <a:solidFill>
            <a:schemeClr val="bg1"/>
          </a:solidFill>
          <a:ln w="12700">
            <a:miter lim="400000"/>
          </a:ln>
        </p:spPr>
        <p:txBody>
          <a:bodyPr wrap="square" lIns="28575" tIns="28575" rIns="28575" bIns="28575" anchor="ctr">
            <a:noAutofit/>
          </a:bodyPr>
          <a:lstStyle/>
          <a:p>
            <a:pPr>
              <a:defRPr sz="3000"/>
            </a:pPr>
            <a:endParaRPr sz="2250"/>
          </a:p>
        </p:txBody>
      </p:sp>
      <p:sp>
        <p:nvSpPr>
          <p:cNvPr id="32" name="Shape">
            <a:extLst>
              <a:ext uri="{FF2B5EF4-FFF2-40B4-BE49-F238E27FC236}">
                <a16:creationId xmlns:a16="http://schemas.microsoft.com/office/drawing/2014/main" id="{7772D99E-C33B-47F6-A034-6A99EE83ED97}"/>
              </a:ext>
            </a:extLst>
          </p:cNvPr>
          <p:cNvSpPr/>
          <p:nvPr/>
        </p:nvSpPr>
        <p:spPr>
          <a:xfrm>
            <a:off x="3866950" y="570483"/>
            <a:ext cx="1311578" cy="5011905"/>
          </a:xfrm>
          <a:custGeom>
            <a:avLst/>
            <a:gdLst/>
            <a:ahLst/>
            <a:cxnLst>
              <a:cxn ang="0">
                <a:pos x="wd2" y="hd2"/>
              </a:cxn>
              <a:cxn ang="5400000">
                <a:pos x="wd2" y="hd2"/>
              </a:cxn>
              <a:cxn ang="10800000">
                <a:pos x="wd2" y="hd2"/>
              </a:cxn>
              <a:cxn ang="16200000">
                <a:pos x="wd2" y="hd2"/>
              </a:cxn>
            </a:cxnLst>
            <a:rect l="0" t="0" r="r" b="b"/>
            <a:pathLst>
              <a:path w="21287" h="21577" extrusionOk="0">
                <a:moveTo>
                  <a:pt x="15801" y="21577"/>
                </a:moveTo>
                <a:lnTo>
                  <a:pt x="8910" y="21577"/>
                </a:lnTo>
                <a:cubicBezTo>
                  <a:pt x="8560" y="21577"/>
                  <a:pt x="8274" y="21501"/>
                  <a:pt x="8274" y="21408"/>
                </a:cubicBezTo>
                <a:cubicBezTo>
                  <a:pt x="8274" y="21315"/>
                  <a:pt x="8560" y="21239"/>
                  <a:pt x="8910" y="21239"/>
                </a:cubicBezTo>
                <a:lnTo>
                  <a:pt x="15801" y="21239"/>
                </a:lnTo>
                <a:cubicBezTo>
                  <a:pt x="16602" y="21239"/>
                  <a:pt x="17347" y="21125"/>
                  <a:pt x="17748" y="20942"/>
                </a:cubicBezTo>
                <a:lnTo>
                  <a:pt x="19707" y="20043"/>
                </a:lnTo>
                <a:cubicBezTo>
                  <a:pt x="20108" y="19859"/>
                  <a:pt x="20108" y="19631"/>
                  <a:pt x="19707" y="19447"/>
                </a:cubicBezTo>
                <a:lnTo>
                  <a:pt x="17748" y="18548"/>
                </a:lnTo>
                <a:cubicBezTo>
                  <a:pt x="17347" y="18364"/>
                  <a:pt x="16602" y="18251"/>
                  <a:pt x="15801" y="18251"/>
                </a:cubicBezTo>
                <a:lnTo>
                  <a:pt x="5475" y="18251"/>
                </a:lnTo>
                <a:cubicBezTo>
                  <a:pt x="4221" y="18251"/>
                  <a:pt x="3057" y="18072"/>
                  <a:pt x="2427" y="17785"/>
                </a:cubicBezTo>
                <a:lnTo>
                  <a:pt x="468" y="16885"/>
                </a:lnTo>
                <a:cubicBezTo>
                  <a:pt x="-156" y="16597"/>
                  <a:pt x="-156" y="16241"/>
                  <a:pt x="468" y="15952"/>
                </a:cubicBezTo>
                <a:lnTo>
                  <a:pt x="2427" y="15053"/>
                </a:lnTo>
                <a:cubicBezTo>
                  <a:pt x="3057" y="14764"/>
                  <a:pt x="4221" y="14587"/>
                  <a:pt x="5475" y="14587"/>
                </a:cubicBezTo>
                <a:lnTo>
                  <a:pt x="15801" y="14587"/>
                </a:lnTo>
                <a:cubicBezTo>
                  <a:pt x="16602" y="14587"/>
                  <a:pt x="17347" y="14472"/>
                  <a:pt x="17748" y="14290"/>
                </a:cubicBezTo>
                <a:lnTo>
                  <a:pt x="19707" y="13390"/>
                </a:lnTo>
                <a:cubicBezTo>
                  <a:pt x="20108" y="13206"/>
                  <a:pt x="20108" y="12979"/>
                  <a:pt x="19707" y="12795"/>
                </a:cubicBezTo>
                <a:lnTo>
                  <a:pt x="17748" y="11895"/>
                </a:lnTo>
                <a:cubicBezTo>
                  <a:pt x="17347" y="11711"/>
                  <a:pt x="16602" y="11598"/>
                  <a:pt x="15801" y="11598"/>
                </a:cubicBezTo>
                <a:lnTo>
                  <a:pt x="5475" y="11598"/>
                </a:lnTo>
                <a:cubicBezTo>
                  <a:pt x="4221" y="11598"/>
                  <a:pt x="3057" y="11419"/>
                  <a:pt x="2427" y="11132"/>
                </a:cubicBezTo>
                <a:lnTo>
                  <a:pt x="468" y="10233"/>
                </a:lnTo>
                <a:cubicBezTo>
                  <a:pt x="-156" y="9944"/>
                  <a:pt x="-156" y="9588"/>
                  <a:pt x="468" y="9299"/>
                </a:cubicBezTo>
                <a:lnTo>
                  <a:pt x="2427" y="8400"/>
                </a:lnTo>
                <a:cubicBezTo>
                  <a:pt x="3057" y="8111"/>
                  <a:pt x="4221" y="7934"/>
                  <a:pt x="5475" y="7934"/>
                </a:cubicBezTo>
                <a:lnTo>
                  <a:pt x="15801" y="7934"/>
                </a:lnTo>
                <a:cubicBezTo>
                  <a:pt x="16602" y="7934"/>
                  <a:pt x="17347" y="7819"/>
                  <a:pt x="17748" y="7637"/>
                </a:cubicBezTo>
                <a:lnTo>
                  <a:pt x="19707" y="6738"/>
                </a:lnTo>
                <a:cubicBezTo>
                  <a:pt x="20108" y="6554"/>
                  <a:pt x="20108" y="6326"/>
                  <a:pt x="19707" y="6142"/>
                </a:cubicBezTo>
                <a:lnTo>
                  <a:pt x="17748" y="5242"/>
                </a:lnTo>
                <a:cubicBezTo>
                  <a:pt x="17347" y="5058"/>
                  <a:pt x="16602" y="4945"/>
                  <a:pt x="15801" y="4945"/>
                </a:cubicBezTo>
                <a:lnTo>
                  <a:pt x="5475" y="4945"/>
                </a:lnTo>
                <a:cubicBezTo>
                  <a:pt x="4221" y="4945"/>
                  <a:pt x="3057" y="4767"/>
                  <a:pt x="2427" y="4480"/>
                </a:cubicBezTo>
                <a:lnTo>
                  <a:pt x="468" y="3580"/>
                </a:lnTo>
                <a:cubicBezTo>
                  <a:pt x="-156" y="3292"/>
                  <a:pt x="-156" y="2935"/>
                  <a:pt x="468" y="2647"/>
                </a:cubicBezTo>
                <a:lnTo>
                  <a:pt x="2427" y="1747"/>
                </a:lnTo>
                <a:cubicBezTo>
                  <a:pt x="3057" y="1459"/>
                  <a:pt x="4221" y="1282"/>
                  <a:pt x="5475" y="1282"/>
                </a:cubicBezTo>
                <a:lnTo>
                  <a:pt x="12149" y="1282"/>
                </a:lnTo>
                <a:cubicBezTo>
                  <a:pt x="12950" y="1282"/>
                  <a:pt x="13695" y="1167"/>
                  <a:pt x="14096" y="985"/>
                </a:cubicBezTo>
                <a:lnTo>
                  <a:pt x="16055" y="85"/>
                </a:lnTo>
                <a:cubicBezTo>
                  <a:pt x="16233" y="4"/>
                  <a:pt x="16621" y="-23"/>
                  <a:pt x="16927" y="23"/>
                </a:cubicBezTo>
                <a:cubicBezTo>
                  <a:pt x="17232" y="70"/>
                  <a:pt x="17334" y="173"/>
                  <a:pt x="17162" y="254"/>
                </a:cubicBezTo>
                <a:lnTo>
                  <a:pt x="15203" y="1153"/>
                </a:lnTo>
                <a:cubicBezTo>
                  <a:pt x="14579" y="1442"/>
                  <a:pt x="13408" y="1619"/>
                  <a:pt x="12155" y="1619"/>
                </a:cubicBezTo>
                <a:lnTo>
                  <a:pt x="5481" y="1619"/>
                </a:lnTo>
                <a:cubicBezTo>
                  <a:pt x="4679" y="1619"/>
                  <a:pt x="3935" y="1734"/>
                  <a:pt x="3534" y="1916"/>
                </a:cubicBezTo>
                <a:lnTo>
                  <a:pt x="1575" y="2816"/>
                </a:lnTo>
                <a:cubicBezTo>
                  <a:pt x="1174" y="3000"/>
                  <a:pt x="1174" y="3227"/>
                  <a:pt x="1575" y="3411"/>
                </a:cubicBezTo>
                <a:lnTo>
                  <a:pt x="3534" y="4311"/>
                </a:lnTo>
                <a:cubicBezTo>
                  <a:pt x="3935" y="4495"/>
                  <a:pt x="4679" y="4608"/>
                  <a:pt x="5481" y="4608"/>
                </a:cubicBezTo>
                <a:lnTo>
                  <a:pt x="15807" y="4608"/>
                </a:lnTo>
                <a:cubicBezTo>
                  <a:pt x="17060" y="4608"/>
                  <a:pt x="18225" y="4787"/>
                  <a:pt x="18855" y="5074"/>
                </a:cubicBezTo>
                <a:lnTo>
                  <a:pt x="20814" y="5973"/>
                </a:lnTo>
                <a:cubicBezTo>
                  <a:pt x="21438" y="6262"/>
                  <a:pt x="21438" y="6618"/>
                  <a:pt x="20814" y="6906"/>
                </a:cubicBezTo>
                <a:lnTo>
                  <a:pt x="18855" y="7806"/>
                </a:lnTo>
                <a:cubicBezTo>
                  <a:pt x="18231" y="8095"/>
                  <a:pt x="17060" y="8272"/>
                  <a:pt x="15807" y="8272"/>
                </a:cubicBezTo>
                <a:lnTo>
                  <a:pt x="5481" y="8272"/>
                </a:lnTo>
                <a:cubicBezTo>
                  <a:pt x="4679" y="8272"/>
                  <a:pt x="3935" y="8386"/>
                  <a:pt x="3534" y="8569"/>
                </a:cubicBezTo>
                <a:lnTo>
                  <a:pt x="1575" y="9468"/>
                </a:lnTo>
                <a:cubicBezTo>
                  <a:pt x="1174" y="9652"/>
                  <a:pt x="1174" y="9880"/>
                  <a:pt x="1575" y="10064"/>
                </a:cubicBezTo>
                <a:lnTo>
                  <a:pt x="3534" y="10963"/>
                </a:lnTo>
                <a:cubicBezTo>
                  <a:pt x="3935" y="11147"/>
                  <a:pt x="4679" y="11261"/>
                  <a:pt x="5481" y="11261"/>
                </a:cubicBezTo>
                <a:lnTo>
                  <a:pt x="15807" y="11261"/>
                </a:lnTo>
                <a:cubicBezTo>
                  <a:pt x="17060" y="11261"/>
                  <a:pt x="18225" y="11439"/>
                  <a:pt x="18855" y="11726"/>
                </a:cubicBezTo>
                <a:lnTo>
                  <a:pt x="20814" y="12626"/>
                </a:lnTo>
                <a:cubicBezTo>
                  <a:pt x="21444" y="12914"/>
                  <a:pt x="21444" y="13270"/>
                  <a:pt x="20814" y="13559"/>
                </a:cubicBezTo>
                <a:lnTo>
                  <a:pt x="18855" y="14459"/>
                </a:lnTo>
                <a:cubicBezTo>
                  <a:pt x="18231" y="14747"/>
                  <a:pt x="17060" y="14924"/>
                  <a:pt x="15807" y="14924"/>
                </a:cubicBezTo>
                <a:lnTo>
                  <a:pt x="5481" y="14924"/>
                </a:lnTo>
                <a:cubicBezTo>
                  <a:pt x="4679" y="14924"/>
                  <a:pt x="3935" y="15039"/>
                  <a:pt x="3534" y="15221"/>
                </a:cubicBezTo>
                <a:lnTo>
                  <a:pt x="1575" y="16121"/>
                </a:lnTo>
                <a:cubicBezTo>
                  <a:pt x="1174" y="16305"/>
                  <a:pt x="1174" y="16533"/>
                  <a:pt x="1575" y="16717"/>
                </a:cubicBezTo>
                <a:lnTo>
                  <a:pt x="3534" y="17616"/>
                </a:lnTo>
                <a:cubicBezTo>
                  <a:pt x="3935" y="17800"/>
                  <a:pt x="4679" y="17913"/>
                  <a:pt x="5481" y="17913"/>
                </a:cubicBezTo>
                <a:lnTo>
                  <a:pt x="15807" y="17913"/>
                </a:lnTo>
                <a:cubicBezTo>
                  <a:pt x="17060" y="17913"/>
                  <a:pt x="18225" y="18092"/>
                  <a:pt x="18855" y="18379"/>
                </a:cubicBezTo>
                <a:lnTo>
                  <a:pt x="20814" y="19278"/>
                </a:lnTo>
                <a:cubicBezTo>
                  <a:pt x="21444" y="19567"/>
                  <a:pt x="21444" y="19923"/>
                  <a:pt x="20814" y="20212"/>
                </a:cubicBezTo>
                <a:lnTo>
                  <a:pt x="18855" y="21111"/>
                </a:lnTo>
                <a:cubicBezTo>
                  <a:pt x="18218" y="21398"/>
                  <a:pt x="17054" y="21577"/>
                  <a:pt x="15801" y="21577"/>
                </a:cubicBezTo>
                <a:close/>
              </a:path>
            </a:pathLst>
          </a:custGeom>
          <a:solidFill>
            <a:srgbClr val="DAD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sz="1350" dirty="0">
              <a:solidFill>
                <a:prstClr val="black"/>
              </a:solidFill>
              <a:latin typeface="Calibri" panose="020F0502020204030204"/>
            </a:endParaRPr>
          </a:p>
        </p:txBody>
      </p:sp>
      <p:sp>
        <p:nvSpPr>
          <p:cNvPr id="33" name="Shape">
            <a:extLst>
              <a:ext uri="{FF2B5EF4-FFF2-40B4-BE49-F238E27FC236}">
                <a16:creationId xmlns:a16="http://schemas.microsoft.com/office/drawing/2014/main" id="{061ADE56-9815-9CD6-8614-90DEA4F8E845}"/>
              </a:ext>
            </a:extLst>
          </p:cNvPr>
          <p:cNvSpPr/>
          <p:nvPr/>
        </p:nvSpPr>
        <p:spPr>
          <a:xfrm>
            <a:off x="2847719" y="1785718"/>
            <a:ext cx="2183999" cy="574305"/>
          </a:xfrm>
          <a:custGeom>
            <a:avLst/>
            <a:gdLst/>
            <a:ahLst/>
            <a:cxnLst>
              <a:cxn ang="0">
                <a:pos x="wd2" y="hd2"/>
              </a:cxn>
              <a:cxn ang="5400000">
                <a:pos x="wd2" y="hd2"/>
              </a:cxn>
              <a:cxn ang="10800000">
                <a:pos x="wd2" y="hd2"/>
              </a:cxn>
              <a:cxn ang="16200000">
                <a:pos x="wd2" y="hd2"/>
              </a:cxn>
            </a:cxnLst>
            <a:rect l="0" t="0" r="r" b="b"/>
            <a:pathLst>
              <a:path w="21489" h="21600" extrusionOk="0">
                <a:moveTo>
                  <a:pt x="21255" y="7460"/>
                </a:moveTo>
                <a:lnTo>
                  <a:pt x="20634" y="3332"/>
                </a:lnTo>
                <a:cubicBezTo>
                  <a:pt x="20321" y="1268"/>
                  <a:pt x="19746" y="0"/>
                  <a:pt x="19122" y="0"/>
                </a:cubicBezTo>
                <a:lnTo>
                  <a:pt x="17876" y="0"/>
                </a:lnTo>
                <a:cubicBezTo>
                  <a:pt x="17251" y="0"/>
                  <a:pt x="16676" y="1268"/>
                  <a:pt x="16364" y="3332"/>
                </a:cubicBezTo>
                <a:lnTo>
                  <a:pt x="15851" y="6723"/>
                </a:lnTo>
                <a:cubicBezTo>
                  <a:pt x="15446" y="8728"/>
                  <a:pt x="14817" y="9923"/>
                  <a:pt x="14142" y="9923"/>
                </a:cubicBezTo>
                <a:lnTo>
                  <a:pt x="3689" y="9923"/>
                </a:lnTo>
                <a:cubicBezTo>
                  <a:pt x="3118" y="9923"/>
                  <a:pt x="2567" y="9053"/>
                  <a:pt x="2166" y="7505"/>
                </a:cubicBezTo>
                <a:lnTo>
                  <a:pt x="2123" y="7343"/>
                </a:lnTo>
                <a:cubicBezTo>
                  <a:pt x="2081" y="7136"/>
                  <a:pt x="2034" y="6959"/>
                  <a:pt x="1980" y="6797"/>
                </a:cubicBezTo>
                <a:lnTo>
                  <a:pt x="1919" y="6561"/>
                </a:lnTo>
                <a:lnTo>
                  <a:pt x="1919" y="6620"/>
                </a:lnTo>
                <a:cubicBezTo>
                  <a:pt x="1807" y="6355"/>
                  <a:pt x="1676" y="6207"/>
                  <a:pt x="1537" y="6207"/>
                </a:cubicBezTo>
                <a:lnTo>
                  <a:pt x="1008" y="6207"/>
                </a:lnTo>
                <a:cubicBezTo>
                  <a:pt x="742" y="6207"/>
                  <a:pt x="499" y="6753"/>
                  <a:pt x="364" y="7623"/>
                </a:cubicBezTo>
                <a:lnTo>
                  <a:pt x="98" y="9377"/>
                </a:lnTo>
                <a:cubicBezTo>
                  <a:pt x="-33" y="10262"/>
                  <a:pt x="-33" y="11338"/>
                  <a:pt x="98" y="12223"/>
                </a:cubicBezTo>
                <a:lnTo>
                  <a:pt x="364" y="13977"/>
                </a:lnTo>
                <a:cubicBezTo>
                  <a:pt x="495" y="14862"/>
                  <a:pt x="742" y="15393"/>
                  <a:pt x="1008" y="15393"/>
                </a:cubicBezTo>
                <a:lnTo>
                  <a:pt x="1537" y="15393"/>
                </a:lnTo>
                <a:cubicBezTo>
                  <a:pt x="1676" y="15393"/>
                  <a:pt x="1803" y="15245"/>
                  <a:pt x="1919" y="14980"/>
                </a:cubicBezTo>
                <a:lnTo>
                  <a:pt x="1919" y="15039"/>
                </a:lnTo>
                <a:lnTo>
                  <a:pt x="1980" y="14803"/>
                </a:lnTo>
                <a:cubicBezTo>
                  <a:pt x="2034" y="14656"/>
                  <a:pt x="2081" y="14464"/>
                  <a:pt x="2123" y="14257"/>
                </a:cubicBezTo>
                <a:lnTo>
                  <a:pt x="2166" y="14095"/>
                </a:lnTo>
                <a:cubicBezTo>
                  <a:pt x="2571" y="12547"/>
                  <a:pt x="3118" y="11677"/>
                  <a:pt x="3689" y="11677"/>
                </a:cubicBezTo>
                <a:lnTo>
                  <a:pt x="14142" y="11677"/>
                </a:lnTo>
                <a:cubicBezTo>
                  <a:pt x="14678" y="11677"/>
                  <a:pt x="15372" y="13668"/>
                  <a:pt x="15747" y="14891"/>
                </a:cubicBezTo>
                <a:cubicBezTo>
                  <a:pt x="15885" y="15349"/>
                  <a:pt x="16001" y="15879"/>
                  <a:pt x="16094" y="16484"/>
                </a:cubicBezTo>
                <a:lnTo>
                  <a:pt x="16364" y="18268"/>
                </a:lnTo>
                <a:cubicBezTo>
                  <a:pt x="16676" y="20332"/>
                  <a:pt x="17251" y="21600"/>
                  <a:pt x="17876" y="21600"/>
                </a:cubicBezTo>
                <a:lnTo>
                  <a:pt x="19122" y="21600"/>
                </a:lnTo>
                <a:cubicBezTo>
                  <a:pt x="19746" y="21600"/>
                  <a:pt x="20321" y="20332"/>
                  <a:pt x="20634" y="18268"/>
                </a:cubicBezTo>
                <a:lnTo>
                  <a:pt x="21255" y="14140"/>
                </a:lnTo>
                <a:cubicBezTo>
                  <a:pt x="21567" y="12075"/>
                  <a:pt x="21567" y="9525"/>
                  <a:pt x="21255" y="7460"/>
                </a:cubicBezTo>
                <a:close/>
                <a:moveTo>
                  <a:pt x="1815" y="11205"/>
                </a:moveTo>
                <a:lnTo>
                  <a:pt x="1629" y="12429"/>
                </a:lnTo>
                <a:cubicBezTo>
                  <a:pt x="1591" y="12680"/>
                  <a:pt x="1521" y="12827"/>
                  <a:pt x="1448" y="12827"/>
                </a:cubicBezTo>
                <a:lnTo>
                  <a:pt x="1078" y="12827"/>
                </a:lnTo>
                <a:cubicBezTo>
                  <a:pt x="1005" y="12827"/>
                  <a:pt x="935" y="12680"/>
                  <a:pt x="897" y="12429"/>
                </a:cubicBezTo>
                <a:lnTo>
                  <a:pt x="711" y="11205"/>
                </a:lnTo>
                <a:cubicBezTo>
                  <a:pt x="673" y="10955"/>
                  <a:pt x="673" y="10645"/>
                  <a:pt x="711" y="10409"/>
                </a:cubicBezTo>
                <a:lnTo>
                  <a:pt x="897" y="9186"/>
                </a:lnTo>
                <a:cubicBezTo>
                  <a:pt x="935" y="8935"/>
                  <a:pt x="1005" y="8787"/>
                  <a:pt x="1078" y="8787"/>
                </a:cubicBezTo>
                <a:lnTo>
                  <a:pt x="1448" y="8787"/>
                </a:lnTo>
                <a:cubicBezTo>
                  <a:pt x="1521" y="8787"/>
                  <a:pt x="1591" y="8935"/>
                  <a:pt x="1629" y="9186"/>
                </a:cubicBezTo>
                <a:lnTo>
                  <a:pt x="1815" y="10409"/>
                </a:lnTo>
                <a:cubicBezTo>
                  <a:pt x="1853" y="10645"/>
                  <a:pt x="1853" y="10955"/>
                  <a:pt x="1815" y="11205"/>
                </a:cubicBezTo>
                <a:close/>
                <a:moveTo>
                  <a:pt x="20587" y="12665"/>
                </a:moveTo>
                <a:lnTo>
                  <a:pt x="19966" y="16793"/>
                </a:lnTo>
                <a:cubicBezTo>
                  <a:pt x="19793" y="17943"/>
                  <a:pt x="19469" y="18651"/>
                  <a:pt x="19122" y="18651"/>
                </a:cubicBezTo>
                <a:lnTo>
                  <a:pt x="17876" y="18651"/>
                </a:lnTo>
                <a:cubicBezTo>
                  <a:pt x="17529" y="18651"/>
                  <a:pt x="17205" y="17943"/>
                  <a:pt x="17031" y="16793"/>
                </a:cubicBezTo>
                <a:lnTo>
                  <a:pt x="16410" y="12665"/>
                </a:lnTo>
                <a:cubicBezTo>
                  <a:pt x="16236" y="11515"/>
                  <a:pt x="16236" y="10085"/>
                  <a:pt x="16410" y="8935"/>
                </a:cubicBezTo>
                <a:lnTo>
                  <a:pt x="17035" y="4807"/>
                </a:lnTo>
                <a:cubicBezTo>
                  <a:pt x="17208" y="3657"/>
                  <a:pt x="17532" y="2949"/>
                  <a:pt x="17880" y="2949"/>
                </a:cubicBezTo>
                <a:lnTo>
                  <a:pt x="19125" y="2949"/>
                </a:lnTo>
                <a:cubicBezTo>
                  <a:pt x="19473" y="2949"/>
                  <a:pt x="19797" y="3657"/>
                  <a:pt x="19970" y="4807"/>
                </a:cubicBezTo>
                <a:lnTo>
                  <a:pt x="20595" y="8935"/>
                </a:lnTo>
                <a:cubicBezTo>
                  <a:pt x="20761" y="10085"/>
                  <a:pt x="20761" y="11515"/>
                  <a:pt x="20587" y="12665"/>
                </a:cubicBezTo>
                <a:close/>
              </a:path>
            </a:pathLst>
          </a:custGeom>
          <a:solidFill>
            <a:schemeClr val="accent6"/>
          </a:solidFill>
          <a:ln w="12700">
            <a:miter lim="400000"/>
          </a:ln>
        </p:spPr>
        <p:txBody>
          <a:bodyPr lIns="28575" tIns="28575" rIns="28575" bIns="28575" anchor="ctr"/>
          <a:lstStyle/>
          <a:p>
            <a:pPr>
              <a:defRPr sz="3000"/>
            </a:pPr>
            <a:endParaRPr sz="2250"/>
          </a:p>
        </p:txBody>
      </p:sp>
      <p:sp>
        <p:nvSpPr>
          <p:cNvPr id="34" name="Shape">
            <a:extLst>
              <a:ext uri="{FF2B5EF4-FFF2-40B4-BE49-F238E27FC236}">
                <a16:creationId xmlns:a16="http://schemas.microsoft.com/office/drawing/2014/main" id="{F4DFB47E-C28F-D66D-3588-035DE302EE9F}"/>
              </a:ext>
            </a:extLst>
          </p:cNvPr>
          <p:cNvSpPr/>
          <p:nvPr/>
        </p:nvSpPr>
        <p:spPr>
          <a:xfrm>
            <a:off x="4023754" y="1001694"/>
            <a:ext cx="2184002" cy="574305"/>
          </a:xfrm>
          <a:custGeom>
            <a:avLst/>
            <a:gdLst/>
            <a:ahLst/>
            <a:cxnLst>
              <a:cxn ang="0">
                <a:pos x="wd2" y="hd2"/>
              </a:cxn>
              <a:cxn ang="5400000">
                <a:pos x="wd2" y="hd2"/>
              </a:cxn>
              <a:cxn ang="10800000">
                <a:pos x="wd2" y="hd2"/>
              </a:cxn>
              <a:cxn ang="16200000">
                <a:pos x="wd2" y="hd2"/>
              </a:cxn>
            </a:cxnLst>
            <a:rect l="0" t="0" r="r" b="b"/>
            <a:pathLst>
              <a:path w="21489" h="21600" extrusionOk="0">
                <a:moveTo>
                  <a:pt x="234" y="14140"/>
                </a:moveTo>
                <a:lnTo>
                  <a:pt x="855" y="18268"/>
                </a:lnTo>
                <a:cubicBezTo>
                  <a:pt x="1168" y="20332"/>
                  <a:pt x="1743" y="21600"/>
                  <a:pt x="2367" y="21600"/>
                </a:cubicBezTo>
                <a:lnTo>
                  <a:pt x="3613" y="21600"/>
                </a:lnTo>
                <a:cubicBezTo>
                  <a:pt x="4238" y="21600"/>
                  <a:pt x="4813" y="20332"/>
                  <a:pt x="5125" y="18268"/>
                </a:cubicBezTo>
                <a:lnTo>
                  <a:pt x="5638" y="14877"/>
                </a:lnTo>
                <a:cubicBezTo>
                  <a:pt x="6043" y="12872"/>
                  <a:pt x="6672" y="11677"/>
                  <a:pt x="7347" y="11677"/>
                </a:cubicBezTo>
                <a:lnTo>
                  <a:pt x="17800" y="11677"/>
                </a:lnTo>
                <a:cubicBezTo>
                  <a:pt x="18371" y="11677"/>
                  <a:pt x="18922" y="12547"/>
                  <a:pt x="19323" y="14095"/>
                </a:cubicBezTo>
                <a:lnTo>
                  <a:pt x="19366" y="14257"/>
                </a:lnTo>
                <a:cubicBezTo>
                  <a:pt x="19408" y="14464"/>
                  <a:pt x="19455" y="14641"/>
                  <a:pt x="19509" y="14803"/>
                </a:cubicBezTo>
                <a:lnTo>
                  <a:pt x="19570" y="15039"/>
                </a:lnTo>
                <a:lnTo>
                  <a:pt x="19570" y="14980"/>
                </a:lnTo>
                <a:cubicBezTo>
                  <a:pt x="19682" y="15245"/>
                  <a:pt x="19813" y="15393"/>
                  <a:pt x="19952" y="15393"/>
                </a:cubicBezTo>
                <a:lnTo>
                  <a:pt x="20481" y="15393"/>
                </a:lnTo>
                <a:cubicBezTo>
                  <a:pt x="20747" y="15393"/>
                  <a:pt x="20990" y="14847"/>
                  <a:pt x="21125" y="13977"/>
                </a:cubicBezTo>
                <a:lnTo>
                  <a:pt x="21391" y="12223"/>
                </a:lnTo>
                <a:cubicBezTo>
                  <a:pt x="21522" y="11338"/>
                  <a:pt x="21522" y="10262"/>
                  <a:pt x="21391" y="9377"/>
                </a:cubicBezTo>
                <a:lnTo>
                  <a:pt x="21125" y="7623"/>
                </a:lnTo>
                <a:cubicBezTo>
                  <a:pt x="20994" y="6738"/>
                  <a:pt x="20747" y="6207"/>
                  <a:pt x="20481" y="6207"/>
                </a:cubicBezTo>
                <a:lnTo>
                  <a:pt x="19952" y="6207"/>
                </a:lnTo>
                <a:cubicBezTo>
                  <a:pt x="19813" y="6207"/>
                  <a:pt x="19686" y="6355"/>
                  <a:pt x="19570" y="6620"/>
                </a:cubicBezTo>
                <a:lnTo>
                  <a:pt x="19570" y="6561"/>
                </a:lnTo>
                <a:lnTo>
                  <a:pt x="19509" y="6797"/>
                </a:lnTo>
                <a:cubicBezTo>
                  <a:pt x="19455" y="6944"/>
                  <a:pt x="19408" y="7136"/>
                  <a:pt x="19366" y="7342"/>
                </a:cubicBezTo>
                <a:lnTo>
                  <a:pt x="19323" y="7505"/>
                </a:lnTo>
                <a:cubicBezTo>
                  <a:pt x="18918" y="9053"/>
                  <a:pt x="18371" y="9923"/>
                  <a:pt x="17800" y="9923"/>
                </a:cubicBezTo>
                <a:lnTo>
                  <a:pt x="7347" y="9923"/>
                </a:lnTo>
                <a:cubicBezTo>
                  <a:pt x="6811" y="9923"/>
                  <a:pt x="6117" y="7932"/>
                  <a:pt x="5742" y="6709"/>
                </a:cubicBezTo>
                <a:cubicBezTo>
                  <a:pt x="5604" y="6251"/>
                  <a:pt x="5488" y="5721"/>
                  <a:pt x="5395" y="5116"/>
                </a:cubicBezTo>
                <a:lnTo>
                  <a:pt x="5125" y="3332"/>
                </a:lnTo>
                <a:cubicBezTo>
                  <a:pt x="4813" y="1268"/>
                  <a:pt x="4238" y="0"/>
                  <a:pt x="3613" y="0"/>
                </a:cubicBezTo>
                <a:lnTo>
                  <a:pt x="2367" y="0"/>
                </a:lnTo>
                <a:cubicBezTo>
                  <a:pt x="1743" y="0"/>
                  <a:pt x="1168" y="1268"/>
                  <a:pt x="855" y="3332"/>
                </a:cubicBezTo>
                <a:lnTo>
                  <a:pt x="234" y="7460"/>
                </a:lnTo>
                <a:cubicBezTo>
                  <a:pt x="-78" y="9525"/>
                  <a:pt x="-78" y="12075"/>
                  <a:pt x="234" y="14140"/>
                </a:cubicBezTo>
                <a:close/>
                <a:moveTo>
                  <a:pt x="19674" y="10395"/>
                </a:moveTo>
                <a:lnTo>
                  <a:pt x="19860" y="9171"/>
                </a:lnTo>
                <a:cubicBezTo>
                  <a:pt x="19898" y="8920"/>
                  <a:pt x="19968" y="8773"/>
                  <a:pt x="20041" y="8773"/>
                </a:cubicBezTo>
                <a:lnTo>
                  <a:pt x="20411" y="8773"/>
                </a:lnTo>
                <a:cubicBezTo>
                  <a:pt x="20484" y="8773"/>
                  <a:pt x="20554" y="8920"/>
                  <a:pt x="20592" y="9171"/>
                </a:cubicBezTo>
                <a:lnTo>
                  <a:pt x="20778" y="10395"/>
                </a:lnTo>
                <a:cubicBezTo>
                  <a:pt x="20816" y="10645"/>
                  <a:pt x="20816" y="10955"/>
                  <a:pt x="20778" y="11191"/>
                </a:cubicBezTo>
                <a:lnTo>
                  <a:pt x="20592" y="12414"/>
                </a:lnTo>
                <a:cubicBezTo>
                  <a:pt x="20554" y="12665"/>
                  <a:pt x="20484" y="12813"/>
                  <a:pt x="20411" y="12813"/>
                </a:cubicBezTo>
                <a:lnTo>
                  <a:pt x="20041" y="12813"/>
                </a:lnTo>
                <a:cubicBezTo>
                  <a:pt x="19968" y="12813"/>
                  <a:pt x="19898" y="12665"/>
                  <a:pt x="19860" y="12414"/>
                </a:cubicBezTo>
                <a:lnTo>
                  <a:pt x="19674" y="11191"/>
                </a:lnTo>
                <a:cubicBezTo>
                  <a:pt x="19636" y="10955"/>
                  <a:pt x="19636" y="10645"/>
                  <a:pt x="19674" y="10395"/>
                </a:cubicBezTo>
                <a:close/>
                <a:moveTo>
                  <a:pt x="902" y="8935"/>
                </a:moveTo>
                <a:lnTo>
                  <a:pt x="1523" y="4807"/>
                </a:lnTo>
                <a:cubicBezTo>
                  <a:pt x="1696" y="3657"/>
                  <a:pt x="2020" y="2949"/>
                  <a:pt x="2367" y="2949"/>
                </a:cubicBezTo>
                <a:lnTo>
                  <a:pt x="3613" y="2949"/>
                </a:lnTo>
                <a:cubicBezTo>
                  <a:pt x="3960" y="2949"/>
                  <a:pt x="4284" y="3657"/>
                  <a:pt x="4458" y="4807"/>
                </a:cubicBezTo>
                <a:lnTo>
                  <a:pt x="5079" y="8935"/>
                </a:lnTo>
                <a:cubicBezTo>
                  <a:pt x="5253" y="10085"/>
                  <a:pt x="5253" y="11515"/>
                  <a:pt x="5079" y="12665"/>
                </a:cubicBezTo>
                <a:lnTo>
                  <a:pt x="4454" y="16793"/>
                </a:lnTo>
                <a:cubicBezTo>
                  <a:pt x="4281" y="17943"/>
                  <a:pt x="3957" y="18651"/>
                  <a:pt x="3609" y="18651"/>
                </a:cubicBezTo>
                <a:lnTo>
                  <a:pt x="2364" y="18651"/>
                </a:lnTo>
                <a:cubicBezTo>
                  <a:pt x="2016" y="18651"/>
                  <a:pt x="1692" y="17943"/>
                  <a:pt x="1519" y="16793"/>
                </a:cubicBezTo>
                <a:lnTo>
                  <a:pt x="894" y="12665"/>
                </a:lnTo>
                <a:cubicBezTo>
                  <a:pt x="728" y="11515"/>
                  <a:pt x="728" y="10085"/>
                  <a:pt x="902" y="8935"/>
                </a:cubicBezTo>
                <a:close/>
              </a:path>
            </a:pathLst>
          </a:custGeom>
          <a:solidFill>
            <a:schemeClr val="accent5"/>
          </a:solidFill>
          <a:ln w="12700">
            <a:miter lim="400000"/>
          </a:ln>
        </p:spPr>
        <p:txBody>
          <a:bodyPr lIns="28575" tIns="28575" rIns="28575" bIns="28575" anchor="ctr"/>
          <a:lstStyle/>
          <a:p>
            <a:pPr>
              <a:defRPr sz="3000"/>
            </a:pPr>
            <a:endParaRPr sz="2250"/>
          </a:p>
        </p:txBody>
      </p:sp>
      <p:sp>
        <p:nvSpPr>
          <p:cNvPr id="36" name="Shape">
            <a:extLst>
              <a:ext uri="{FF2B5EF4-FFF2-40B4-BE49-F238E27FC236}">
                <a16:creationId xmlns:a16="http://schemas.microsoft.com/office/drawing/2014/main" id="{402C0C94-48D3-01AC-1C68-E8FCC34057FC}"/>
              </a:ext>
            </a:extLst>
          </p:cNvPr>
          <p:cNvSpPr/>
          <p:nvPr/>
        </p:nvSpPr>
        <p:spPr>
          <a:xfrm>
            <a:off x="4023754" y="2569742"/>
            <a:ext cx="2184002" cy="574305"/>
          </a:xfrm>
          <a:custGeom>
            <a:avLst/>
            <a:gdLst/>
            <a:ahLst/>
            <a:cxnLst>
              <a:cxn ang="0">
                <a:pos x="wd2" y="hd2"/>
              </a:cxn>
              <a:cxn ang="5400000">
                <a:pos x="wd2" y="hd2"/>
              </a:cxn>
              <a:cxn ang="10800000">
                <a:pos x="wd2" y="hd2"/>
              </a:cxn>
              <a:cxn ang="16200000">
                <a:pos x="wd2" y="hd2"/>
              </a:cxn>
            </a:cxnLst>
            <a:rect l="0" t="0" r="r" b="b"/>
            <a:pathLst>
              <a:path w="21489" h="21600" extrusionOk="0">
                <a:moveTo>
                  <a:pt x="234" y="14140"/>
                </a:moveTo>
                <a:lnTo>
                  <a:pt x="855" y="18268"/>
                </a:lnTo>
                <a:cubicBezTo>
                  <a:pt x="1168" y="20332"/>
                  <a:pt x="1743" y="21600"/>
                  <a:pt x="2367" y="21600"/>
                </a:cubicBezTo>
                <a:lnTo>
                  <a:pt x="3613" y="21600"/>
                </a:lnTo>
                <a:cubicBezTo>
                  <a:pt x="4238" y="21600"/>
                  <a:pt x="4813" y="20332"/>
                  <a:pt x="5125" y="18268"/>
                </a:cubicBezTo>
                <a:lnTo>
                  <a:pt x="5638" y="14877"/>
                </a:lnTo>
                <a:cubicBezTo>
                  <a:pt x="6043" y="12872"/>
                  <a:pt x="6672" y="11677"/>
                  <a:pt x="7347" y="11677"/>
                </a:cubicBezTo>
                <a:lnTo>
                  <a:pt x="17800" y="11677"/>
                </a:lnTo>
                <a:cubicBezTo>
                  <a:pt x="18371" y="11677"/>
                  <a:pt x="18922" y="12547"/>
                  <a:pt x="19323" y="14095"/>
                </a:cubicBezTo>
                <a:lnTo>
                  <a:pt x="19366" y="14257"/>
                </a:lnTo>
                <a:cubicBezTo>
                  <a:pt x="19408" y="14464"/>
                  <a:pt x="19455" y="14641"/>
                  <a:pt x="19509" y="14803"/>
                </a:cubicBezTo>
                <a:lnTo>
                  <a:pt x="19570" y="15039"/>
                </a:lnTo>
                <a:lnTo>
                  <a:pt x="19570" y="14980"/>
                </a:lnTo>
                <a:cubicBezTo>
                  <a:pt x="19682" y="15245"/>
                  <a:pt x="19813" y="15393"/>
                  <a:pt x="19952" y="15393"/>
                </a:cubicBezTo>
                <a:lnTo>
                  <a:pt x="20481" y="15393"/>
                </a:lnTo>
                <a:cubicBezTo>
                  <a:pt x="20747" y="15393"/>
                  <a:pt x="20990" y="14847"/>
                  <a:pt x="21125" y="13977"/>
                </a:cubicBezTo>
                <a:lnTo>
                  <a:pt x="21391" y="12223"/>
                </a:lnTo>
                <a:cubicBezTo>
                  <a:pt x="21522" y="11338"/>
                  <a:pt x="21522" y="10262"/>
                  <a:pt x="21391" y="9377"/>
                </a:cubicBezTo>
                <a:lnTo>
                  <a:pt x="21125" y="7623"/>
                </a:lnTo>
                <a:cubicBezTo>
                  <a:pt x="20994" y="6738"/>
                  <a:pt x="20747" y="6207"/>
                  <a:pt x="20481" y="6207"/>
                </a:cubicBezTo>
                <a:lnTo>
                  <a:pt x="19952" y="6207"/>
                </a:lnTo>
                <a:cubicBezTo>
                  <a:pt x="19813" y="6207"/>
                  <a:pt x="19686" y="6355"/>
                  <a:pt x="19570" y="6620"/>
                </a:cubicBezTo>
                <a:lnTo>
                  <a:pt x="19570" y="6561"/>
                </a:lnTo>
                <a:lnTo>
                  <a:pt x="19509" y="6797"/>
                </a:lnTo>
                <a:cubicBezTo>
                  <a:pt x="19455" y="6944"/>
                  <a:pt x="19408" y="7136"/>
                  <a:pt x="19366" y="7342"/>
                </a:cubicBezTo>
                <a:lnTo>
                  <a:pt x="19323" y="7505"/>
                </a:lnTo>
                <a:cubicBezTo>
                  <a:pt x="18918" y="9053"/>
                  <a:pt x="18371" y="9923"/>
                  <a:pt x="17800" y="9923"/>
                </a:cubicBezTo>
                <a:lnTo>
                  <a:pt x="7347" y="9923"/>
                </a:lnTo>
                <a:cubicBezTo>
                  <a:pt x="6811" y="9923"/>
                  <a:pt x="6117" y="7932"/>
                  <a:pt x="5742" y="6709"/>
                </a:cubicBezTo>
                <a:cubicBezTo>
                  <a:pt x="5604" y="6251"/>
                  <a:pt x="5488" y="5721"/>
                  <a:pt x="5395" y="5116"/>
                </a:cubicBezTo>
                <a:lnTo>
                  <a:pt x="5125" y="3332"/>
                </a:lnTo>
                <a:cubicBezTo>
                  <a:pt x="4813" y="1268"/>
                  <a:pt x="4238" y="0"/>
                  <a:pt x="3613" y="0"/>
                </a:cubicBezTo>
                <a:lnTo>
                  <a:pt x="2367" y="0"/>
                </a:lnTo>
                <a:cubicBezTo>
                  <a:pt x="1743" y="0"/>
                  <a:pt x="1168" y="1268"/>
                  <a:pt x="855" y="3332"/>
                </a:cubicBezTo>
                <a:lnTo>
                  <a:pt x="234" y="7460"/>
                </a:lnTo>
                <a:cubicBezTo>
                  <a:pt x="-78" y="9525"/>
                  <a:pt x="-78" y="12075"/>
                  <a:pt x="234" y="14140"/>
                </a:cubicBezTo>
                <a:close/>
                <a:moveTo>
                  <a:pt x="19674" y="10395"/>
                </a:moveTo>
                <a:lnTo>
                  <a:pt x="19860" y="9171"/>
                </a:lnTo>
                <a:cubicBezTo>
                  <a:pt x="19898" y="8920"/>
                  <a:pt x="19968" y="8773"/>
                  <a:pt x="20041" y="8773"/>
                </a:cubicBezTo>
                <a:lnTo>
                  <a:pt x="20411" y="8773"/>
                </a:lnTo>
                <a:cubicBezTo>
                  <a:pt x="20484" y="8773"/>
                  <a:pt x="20554" y="8920"/>
                  <a:pt x="20592" y="9171"/>
                </a:cubicBezTo>
                <a:lnTo>
                  <a:pt x="20778" y="10395"/>
                </a:lnTo>
                <a:cubicBezTo>
                  <a:pt x="20816" y="10645"/>
                  <a:pt x="20816" y="10955"/>
                  <a:pt x="20778" y="11191"/>
                </a:cubicBezTo>
                <a:lnTo>
                  <a:pt x="20592" y="12414"/>
                </a:lnTo>
                <a:cubicBezTo>
                  <a:pt x="20554" y="12665"/>
                  <a:pt x="20484" y="12813"/>
                  <a:pt x="20411" y="12813"/>
                </a:cubicBezTo>
                <a:lnTo>
                  <a:pt x="20041" y="12813"/>
                </a:lnTo>
                <a:cubicBezTo>
                  <a:pt x="19968" y="12813"/>
                  <a:pt x="19898" y="12665"/>
                  <a:pt x="19860" y="12414"/>
                </a:cubicBezTo>
                <a:lnTo>
                  <a:pt x="19674" y="11191"/>
                </a:lnTo>
                <a:cubicBezTo>
                  <a:pt x="19636" y="10955"/>
                  <a:pt x="19636" y="10645"/>
                  <a:pt x="19674" y="10395"/>
                </a:cubicBezTo>
                <a:close/>
                <a:moveTo>
                  <a:pt x="902" y="8935"/>
                </a:moveTo>
                <a:lnTo>
                  <a:pt x="1523" y="4807"/>
                </a:lnTo>
                <a:cubicBezTo>
                  <a:pt x="1696" y="3657"/>
                  <a:pt x="2020" y="2949"/>
                  <a:pt x="2367" y="2949"/>
                </a:cubicBezTo>
                <a:lnTo>
                  <a:pt x="3613" y="2949"/>
                </a:lnTo>
                <a:cubicBezTo>
                  <a:pt x="3960" y="2949"/>
                  <a:pt x="4284" y="3657"/>
                  <a:pt x="4458" y="4807"/>
                </a:cubicBezTo>
                <a:lnTo>
                  <a:pt x="5079" y="8935"/>
                </a:lnTo>
                <a:cubicBezTo>
                  <a:pt x="5253" y="10085"/>
                  <a:pt x="5253" y="11515"/>
                  <a:pt x="5079" y="12665"/>
                </a:cubicBezTo>
                <a:lnTo>
                  <a:pt x="4454" y="16793"/>
                </a:lnTo>
                <a:cubicBezTo>
                  <a:pt x="4281" y="17943"/>
                  <a:pt x="3957" y="18651"/>
                  <a:pt x="3609" y="18651"/>
                </a:cubicBezTo>
                <a:lnTo>
                  <a:pt x="2364" y="18651"/>
                </a:lnTo>
                <a:cubicBezTo>
                  <a:pt x="2016" y="18651"/>
                  <a:pt x="1692" y="17943"/>
                  <a:pt x="1519" y="16793"/>
                </a:cubicBezTo>
                <a:lnTo>
                  <a:pt x="894" y="12665"/>
                </a:lnTo>
                <a:cubicBezTo>
                  <a:pt x="728" y="11515"/>
                  <a:pt x="728" y="10085"/>
                  <a:pt x="902" y="8935"/>
                </a:cubicBezTo>
                <a:close/>
              </a:path>
            </a:pathLst>
          </a:custGeom>
          <a:solidFill>
            <a:srgbClr val="F36F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sz="1350">
              <a:solidFill>
                <a:prstClr val="black"/>
              </a:solidFill>
              <a:latin typeface="Calibri" panose="020F0502020204030204"/>
            </a:endParaRPr>
          </a:p>
        </p:txBody>
      </p:sp>
      <p:sp>
        <p:nvSpPr>
          <p:cNvPr id="39" name="TextBox 38">
            <a:extLst>
              <a:ext uri="{FF2B5EF4-FFF2-40B4-BE49-F238E27FC236}">
                <a16:creationId xmlns:a16="http://schemas.microsoft.com/office/drawing/2014/main" id="{75C661C3-5F40-953F-993D-E7927E8A4A14}"/>
              </a:ext>
            </a:extLst>
          </p:cNvPr>
          <p:cNvSpPr txBox="1"/>
          <p:nvPr/>
        </p:nvSpPr>
        <p:spPr>
          <a:xfrm>
            <a:off x="4186308" y="1129761"/>
            <a:ext cx="276038" cy="307777"/>
          </a:xfrm>
          <a:prstGeom prst="rect">
            <a:avLst/>
          </a:prstGeom>
          <a:noFill/>
        </p:spPr>
        <p:txBody>
          <a:bodyPr wrap="none" rtlCol="0" anchor="ctr">
            <a:spAutoFit/>
          </a:bodyPr>
          <a:lstStyle/>
          <a:p>
            <a:pPr algn="ctr"/>
            <a:r>
              <a:rPr lang="en-US" sz="1400" b="1" dirty="0"/>
              <a:t>7</a:t>
            </a:r>
          </a:p>
        </p:txBody>
      </p:sp>
      <p:sp>
        <p:nvSpPr>
          <p:cNvPr id="40" name="TextBox 39">
            <a:extLst>
              <a:ext uri="{FF2B5EF4-FFF2-40B4-BE49-F238E27FC236}">
                <a16:creationId xmlns:a16="http://schemas.microsoft.com/office/drawing/2014/main" id="{42A7E53E-0F77-FD33-8938-8938074F08AF}"/>
              </a:ext>
            </a:extLst>
          </p:cNvPr>
          <p:cNvSpPr txBox="1"/>
          <p:nvPr/>
        </p:nvSpPr>
        <p:spPr>
          <a:xfrm>
            <a:off x="4589140" y="1906984"/>
            <a:ext cx="276038" cy="307777"/>
          </a:xfrm>
          <a:prstGeom prst="rect">
            <a:avLst/>
          </a:prstGeom>
          <a:noFill/>
        </p:spPr>
        <p:txBody>
          <a:bodyPr wrap="none" rtlCol="0" anchor="ctr">
            <a:spAutoFit/>
          </a:bodyPr>
          <a:lstStyle/>
          <a:p>
            <a:pPr algn="ctr"/>
            <a:r>
              <a:rPr lang="en-US" sz="1400" b="1" dirty="0"/>
              <a:t>8</a:t>
            </a:r>
          </a:p>
        </p:txBody>
      </p:sp>
      <p:sp>
        <p:nvSpPr>
          <p:cNvPr id="41" name="TextBox 40">
            <a:extLst>
              <a:ext uri="{FF2B5EF4-FFF2-40B4-BE49-F238E27FC236}">
                <a16:creationId xmlns:a16="http://schemas.microsoft.com/office/drawing/2014/main" id="{9EBC4136-0609-F2A3-151C-3FECBB51438D}"/>
              </a:ext>
            </a:extLst>
          </p:cNvPr>
          <p:cNvSpPr txBox="1"/>
          <p:nvPr/>
        </p:nvSpPr>
        <p:spPr>
          <a:xfrm>
            <a:off x="4186307" y="2703006"/>
            <a:ext cx="276038" cy="307777"/>
          </a:xfrm>
          <a:prstGeom prst="rect">
            <a:avLst/>
          </a:prstGeom>
          <a:noFill/>
        </p:spPr>
        <p:txBody>
          <a:bodyPr wrap="none" rtlCol="0" anchor="ctr">
            <a:spAutoFit/>
          </a:bodyPr>
          <a:lstStyle/>
          <a:p>
            <a:pPr algn="ctr"/>
            <a:r>
              <a:rPr lang="en-US" sz="1400" b="1" dirty="0"/>
              <a:t>9</a:t>
            </a:r>
          </a:p>
        </p:txBody>
      </p:sp>
      <p:grpSp>
        <p:nvGrpSpPr>
          <p:cNvPr id="45" name="Group 44">
            <a:extLst>
              <a:ext uri="{FF2B5EF4-FFF2-40B4-BE49-F238E27FC236}">
                <a16:creationId xmlns:a16="http://schemas.microsoft.com/office/drawing/2014/main" id="{B7048178-F4FF-A0D5-ED5F-8A84B1A5EBD8}"/>
              </a:ext>
            </a:extLst>
          </p:cNvPr>
          <p:cNvGrpSpPr/>
          <p:nvPr/>
        </p:nvGrpSpPr>
        <p:grpSpPr>
          <a:xfrm>
            <a:off x="335762" y="3117903"/>
            <a:ext cx="2325959" cy="1367558"/>
            <a:chOff x="401075" y="3368273"/>
            <a:chExt cx="2325959" cy="1367558"/>
          </a:xfrm>
        </p:grpSpPr>
        <p:sp>
          <p:nvSpPr>
            <p:cNvPr id="46" name="TextBox 45">
              <a:extLst>
                <a:ext uri="{FF2B5EF4-FFF2-40B4-BE49-F238E27FC236}">
                  <a16:creationId xmlns:a16="http://schemas.microsoft.com/office/drawing/2014/main" id="{52AB0ACC-92C7-D28E-2D5C-B92FFC35B1DE}"/>
                </a:ext>
              </a:extLst>
            </p:cNvPr>
            <p:cNvSpPr txBox="1"/>
            <p:nvPr/>
          </p:nvSpPr>
          <p:spPr>
            <a:xfrm>
              <a:off x="401075" y="3368273"/>
              <a:ext cx="2325959" cy="369332"/>
            </a:xfrm>
            <a:prstGeom prst="rect">
              <a:avLst/>
            </a:prstGeom>
            <a:noFill/>
          </p:spPr>
          <p:txBody>
            <a:bodyPr wrap="square" lIns="0" rIns="0" rtlCol="0" anchor="b">
              <a:spAutoFit/>
            </a:bodyPr>
            <a:lstStyle/>
            <a:p>
              <a:pPr algn="r"/>
              <a:r>
                <a:rPr lang="en-US" b="1" noProof="1">
                  <a:solidFill>
                    <a:srgbClr val="2B323B"/>
                  </a:solidFill>
                </a:rPr>
                <a:t>Inventory handover</a:t>
              </a:r>
            </a:p>
          </p:txBody>
        </p:sp>
        <p:sp>
          <p:nvSpPr>
            <p:cNvPr id="47" name="TextBox 46">
              <a:extLst>
                <a:ext uri="{FF2B5EF4-FFF2-40B4-BE49-F238E27FC236}">
                  <a16:creationId xmlns:a16="http://schemas.microsoft.com/office/drawing/2014/main" id="{57E0BE31-19BC-2A55-550D-CFEDB72D7828}"/>
                </a:ext>
              </a:extLst>
            </p:cNvPr>
            <p:cNvSpPr txBox="1"/>
            <p:nvPr/>
          </p:nvSpPr>
          <p:spPr>
            <a:xfrm>
              <a:off x="406923" y="3674002"/>
              <a:ext cx="2319786" cy="1061829"/>
            </a:xfrm>
            <a:prstGeom prst="rect">
              <a:avLst/>
            </a:prstGeom>
            <a:noFill/>
          </p:spPr>
          <p:txBody>
            <a:bodyPr wrap="square" lIns="0" rIns="0" rtlCol="0" anchor="t">
              <a:spAutoFit/>
            </a:bodyPr>
            <a:lstStyle/>
            <a:p>
              <a:pPr algn="just"/>
              <a:r>
                <a:rPr lang="en-US" sz="1050" noProof="1">
                  <a:solidFill>
                    <a:schemeClr val="tx1">
                      <a:lumMod val="65000"/>
                      <a:lumOff val="35000"/>
                    </a:schemeClr>
                  </a:solidFill>
                </a:rPr>
                <a:t>Inventory handover will be done only after first wall to wall inventory is done, which will be after one quarter of running operations to get better understanding of parts. During inventory there will be no inventory transactions</a:t>
              </a:r>
              <a:r>
                <a:rPr lang="en-US" sz="900" noProof="1">
                  <a:solidFill>
                    <a:schemeClr val="tx1">
                      <a:lumMod val="65000"/>
                      <a:lumOff val="35000"/>
                    </a:schemeClr>
                  </a:solidFill>
                </a:rPr>
                <a:t>. </a:t>
              </a:r>
            </a:p>
          </p:txBody>
        </p:sp>
      </p:grpSp>
      <p:sp>
        <p:nvSpPr>
          <p:cNvPr id="48" name="Shape">
            <a:extLst>
              <a:ext uri="{FF2B5EF4-FFF2-40B4-BE49-F238E27FC236}">
                <a16:creationId xmlns:a16="http://schemas.microsoft.com/office/drawing/2014/main" id="{3CE393F9-B695-91BB-DF23-98124C8C99F4}"/>
              </a:ext>
            </a:extLst>
          </p:cNvPr>
          <p:cNvSpPr/>
          <p:nvPr/>
        </p:nvSpPr>
        <p:spPr>
          <a:xfrm>
            <a:off x="2853881" y="3316795"/>
            <a:ext cx="2183999" cy="574305"/>
          </a:xfrm>
          <a:custGeom>
            <a:avLst/>
            <a:gdLst/>
            <a:ahLst/>
            <a:cxnLst>
              <a:cxn ang="0">
                <a:pos x="wd2" y="hd2"/>
              </a:cxn>
              <a:cxn ang="5400000">
                <a:pos x="wd2" y="hd2"/>
              </a:cxn>
              <a:cxn ang="10800000">
                <a:pos x="wd2" y="hd2"/>
              </a:cxn>
              <a:cxn ang="16200000">
                <a:pos x="wd2" y="hd2"/>
              </a:cxn>
            </a:cxnLst>
            <a:rect l="0" t="0" r="r" b="b"/>
            <a:pathLst>
              <a:path w="21489" h="21600" extrusionOk="0">
                <a:moveTo>
                  <a:pt x="21255" y="7460"/>
                </a:moveTo>
                <a:lnTo>
                  <a:pt x="20634" y="3332"/>
                </a:lnTo>
                <a:cubicBezTo>
                  <a:pt x="20321" y="1268"/>
                  <a:pt x="19746" y="0"/>
                  <a:pt x="19122" y="0"/>
                </a:cubicBezTo>
                <a:lnTo>
                  <a:pt x="17876" y="0"/>
                </a:lnTo>
                <a:cubicBezTo>
                  <a:pt x="17251" y="0"/>
                  <a:pt x="16676" y="1268"/>
                  <a:pt x="16364" y="3332"/>
                </a:cubicBezTo>
                <a:lnTo>
                  <a:pt x="15851" y="6723"/>
                </a:lnTo>
                <a:cubicBezTo>
                  <a:pt x="15446" y="8728"/>
                  <a:pt x="14817" y="9923"/>
                  <a:pt x="14142" y="9923"/>
                </a:cubicBezTo>
                <a:lnTo>
                  <a:pt x="3689" y="9923"/>
                </a:lnTo>
                <a:cubicBezTo>
                  <a:pt x="3118" y="9923"/>
                  <a:pt x="2567" y="9053"/>
                  <a:pt x="2166" y="7505"/>
                </a:cubicBezTo>
                <a:lnTo>
                  <a:pt x="2123" y="7343"/>
                </a:lnTo>
                <a:cubicBezTo>
                  <a:pt x="2081" y="7136"/>
                  <a:pt x="2034" y="6959"/>
                  <a:pt x="1980" y="6797"/>
                </a:cubicBezTo>
                <a:lnTo>
                  <a:pt x="1919" y="6561"/>
                </a:lnTo>
                <a:lnTo>
                  <a:pt x="1919" y="6620"/>
                </a:lnTo>
                <a:cubicBezTo>
                  <a:pt x="1807" y="6355"/>
                  <a:pt x="1676" y="6207"/>
                  <a:pt x="1537" y="6207"/>
                </a:cubicBezTo>
                <a:lnTo>
                  <a:pt x="1008" y="6207"/>
                </a:lnTo>
                <a:cubicBezTo>
                  <a:pt x="742" y="6207"/>
                  <a:pt x="499" y="6753"/>
                  <a:pt x="364" y="7623"/>
                </a:cubicBezTo>
                <a:lnTo>
                  <a:pt x="98" y="9377"/>
                </a:lnTo>
                <a:cubicBezTo>
                  <a:pt x="-33" y="10262"/>
                  <a:pt x="-33" y="11338"/>
                  <a:pt x="98" y="12223"/>
                </a:cubicBezTo>
                <a:lnTo>
                  <a:pt x="364" y="13977"/>
                </a:lnTo>
                <a:cubicBezTo>
                  <a:pt x="495" y="14862"/>
                  <a:pt x="742" y="15393"/>
                  <a:pt x="1008" y="15393"/>
                </a:cubicBezTo>
                <a:lnTo>
                  <a:pt x="1537" y="15393"/>
                </a:lnTo>
                <a:cubicBezTo>
                  <a:pt x="1676" y="15393"/>
                  <a:pt x="1803" y="15245"/>
                  <a:pt x="1919" y="14980"/>
                </a:cubicBezTo>
                <a:lnTo>
                  <a:pt x="1919" y="15039"/>
                </a:lnTo>
                <a:lnTo>
                  <a:pt x="1980" y="14803"/>
                </a:lnTo>
                <a:cubicBezTo>
                  <a:pt x="2034" y="14656"/>
                  <a:pt x="2081" y="14464"/>
                  <a:pt x="2123" y="14257"/>
                </a:cubicBezTo>
                <a:lnTo>
                  <a:pt x="2166" y="14095"/>
                </a:lnTo>
                <a:cubicBezTo>
                  <a:pt x="2571" y="12547"/>
                  <a:pt x="3118" y="11677"/>
                  <a:pt x="3689" y="11677"/>
                </a:cubicBezTo>
                <a:lnTo>
                  <a:pt x="14142" y="11677"/>
                </a:lnTo>
                <a:cubicBezTo>
                  <a:pt x="14678" y="11677"/>
                  <a:pt x="15372" y="13668"/>
                  <a:pt x="15747" y="14891"/>
                </a:cubicBezTo>
                <a:cubicBezTo>
                  <a:pt x="15885" y="15349"/>
                  <a:pt x="16001" y="15879"/>
                  <a:pt x="16094" y="16484"/>
                </a:cubicBezTo>
                <a:lnTo>
                  <a:pt x="16364" y="18268"/>
                </a:lnTo>
                <a:cubicBezTo>
                  <a:pt x="16676" y="20332"/>
                  <a:pt x="17251" y="21600"/>
                  <a:pt x="17876" y="21600"/>
                </a:cubicBezTo>
                <a:lnTo>
                  <a:pt x="19122" y="21600"/>
                </a:lnTo>
                <a:cubicBezTo>
                  <a:pt x="19746" y="21600"/>
                  <a:pt x="20321" y="20332"/>
                  <a:pt x="20634" y="18268"/>
                </a:cubicBezTo>
                <a:lnTo>
                  <a:pt x="21255" y="14140"/>
                </a:lnTo>
                <a:cubicBezTo>
                  <a:pt x="21567" y="12075"/>
                  <a:pt x="21567" y="9525"/>
                  <a:pt x="21255" y="7460"/>
                </a:cubicBezTo>
                <a:close/>
                <a:moveTo>
                  <a:pt x="1815" y="11205"/>
                </a:moveTo>
                <a:lnTo>
                  <a:pt x="1629" y="12429"/>
                </a:lnTo>
                <a:cubicBezTo>
                  <a:pt x="1591" y="12680"/>
                  <a:pt x="1521" y="12827"/>
                  <a:pt x="1448" y="12827"/>
                </a:cubicBezTo>
                <a:lnTo>
                  <a:pt x="1078" y="12827"/>
                </a:lnTo>
                <a:cubicBezTo>
                  <a:pt x="1005" y="12827"/>
                  <a:pt x="935" y="12680"/>
                  <a:pt x="897" y="12429"/>
                </a:cubicBezTo>
                <a:lnTo>
                  <a:pt x="711" y="11205"/>
                </a:lnTo>
                <a:cubicBezTo>
                  <a:pt x="673" y="10955"/>
                  <a:pt x="673" y="10645"/>
                  <a:pt x="711" y="10409"/>
                </a:cubicBezTo>
                <a:lnTo>
                  <a:pt x="897" y="9186"/>
                </a:lnTo>
                <a:cubicBezTo>
                  <a:pt x="935" y="8935"/>
                  <a:pt x="1005" y="8787"/>
                  <a:pt x="1078" y="8787"/>
                </a:cubicBezTo>
                <a:lnTo>
                  <a:pt x="1448" y="8787"/>
                </a:lnTo>
                <a:cubicBezTo>
                  <a:pt x="1521" y="8787"/>
                  <a:pt x="1591" y="8935"/>
                  <a:pt x="1629" y="9186"/>
                </a:cubicBezTo>
                <a:lnTo>
                  <a:pt x="1815" y="10409"/>
                </a:lnTo>
                <a:cubicBezTo>
                  <a:pt x="1853" y="10645"/>
                  <a:pt x="1853" y="10955"/>
                  <a:pt x="1815" y="11205"/>
                </a:cubicBezTo>
                <a:close/>
                <a:moveTo>
                  <a:pt x="20587" y="12665"/>
                </a:moveTo>
                <a:lnTo>
                  <a:pt x="19966" y="16793"/>
                </a:lnTo>
                <a:cubicBezTo>
                  <a:pt x="19793" y="17943"/>
                  <a:pt x="19469" y="18651"/>
                  <a:pt x="19122" y="18651"/>
                </a:cubicBezTo>
                <a:lnTo>
                  <a:pt x="17876" y="18651"/>
                </a:lnTo>
                <a:cubicBezTo>
                  <a:pt x="17529" y="18651"/>
                  <a:pt x="17205" y="17943"/>
                  <a:pt x="17031" y="16793"/>
                </a:cubicBezTo>
                <a:lnTo>
                  <a:pt x="16410" y="12665"/>
                </a:lnTo>
                <a:cubicBezTo>
                  <a:pt x="16236" y="11515"/>
                  <a:pt x="16236" y="10085"/>
                  <a:pt x="16410" y="8935"/>
                </a:cubicBezTo>
                <a:lnTo>
                  <a:pt x="17035" y="4807"/>
                </a:lnTo>
                <a:cubicBezTo>
                  <a:pt x="17208" y="3657"/>
                  <a:pt x="17532" y="2949"/>
                  <a:pt x="17880" y="2949"/>
                </a:cubicBezTo>
                <a:lnTo>
                  <a:pt x="19125" y="2949"/>
                </a:lnTo>
                <a:cubicBezTo>
                  <a:pt x="19473" y="2949"/>
                  <a:pt x="19797" y="3657"/>
                  <a:pt x="19970" y="4807"/>
                </a:cubicBezTo>
                <a:lnTo>
                  <a:pt x="20595" y="8935"/>
                </a:lnTo>
                <a:cubicBezTo>
                  <a:pt x="20761" y="10085"/>
                  <a:pt x="20761" y="11515"/>
                  <a:pt x="20587" y="12665"/>
                </a:cubicBezTo>
                <a:close/>
              </a:path>
            </a:pathLst>
          </a:custGeom>
          <a:solidFill>
            <a:srgbClr val="2B32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sz="1350">
              <a:solidFill>
                <a:prstClr val="black"/>
              </a:solidFill>
              <a:latin typeface="Calibri" panose="020F0502020204030204"/>
            </a:endParaRPr>
          </a:p>
        </p:txBody>
      </p:sp>
      <p:sp>
        <p:nvSpPr>
          <p:cNvPr id="49" name="Rectangle 48">
            <a:extLst>
              <a:ext uri="{FF2B5EF4-FFF2-40B4-BE49-F238E27FC236}">
                <a16:creationId xmlns:a16="http://schemas.microsoft.com/office/drawing/2014/main" id="{54C3DD86-F529-623B-3F88-14FB5FD36242}"/>
              </a:ext>
            </a:extLst>
          </p:cNvPr>
          <p:cNvSpPr/>
          <p:nvPr/>
        </p:nvSpPr>
        <p:spPr>
          <a:xfrm>
            <a:off x="3866950" y="4043596"/>
            <a:ext cx="1933839" cy="1790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FAC571E-E260-F213-0DF7-49BB5097B8A8}"/>
              </a:ext>
            </a:extLst>
          </p:cNvPr>
          <p:cNvSpPr txBox="1"/>
          <p:nvPr/>
        </p:nvSpPr>
        <p:spPr>
          <a:xfrm>
            <a:off x="4526315" y="3478424"/>
            <a:ext cx="367408" cy="307777"/>
          </a:xfrm>
          <a:prstGeom prst="rect">
            <a:avLst/>
          </a:prstGeom>
          <a:noFill/>
        </p:spPr>
        <p:txBody>
          <a:bodyPr wrap="none" rtlCol="0" anchor="ctr">
            <a:spAutoFit/>
          </a:bodyPr>
          <a:lstStyle/>
          <a:p>
            <a:pPr algn="ctr"/>
            <a:r>
              <a:rPr lang="en-US" sz="1400" b="1" dirty="0"/>
              <a:t>10</a:t>
            </a:r>
          </a:p>
        </p:txBody>
      </p:sp>
    </p:spTree>
    <p:extLst>
      <p:ext uri="{BB962C8B-B14F-4D97-AF65-F5344CB8AC3E}">
        <p14:creationId xmlns:p14="http://schemas.microsoft.com/office/powerpoint/2010/main" val="1196161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B4A1A-4986-962C-D657-51EF00571928}"/>
              </a:ext>
            </a:extLst>
          </p:cNvPr>
          <p:cNvSpPr/>
          <p:nvPr/>
        </p:nvSpPr>
        <p:spPr>
          <a:xfrm>
            <a:off x="58406" y="12123"/>
            <a:ext cx="9093043" cy="600071"/>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lumMod val="65000"/>
                    <a:lumOff val="35000"/>
                  </a:schemeClr>
                </a:solidFill>
                <a:latin typeface="Segoe UI Black" panose="020B0A02040204020203" pitchFamily="34" charset="0"/>
                <a:ea typeface="Segoe UI Black" panose="020B0A02040204020203" pitchFamily="34" charset="0"/>
              </a:rPr>
              <a:t>WMS Implementation: Key benefits to achieve</a:t>
            </a:r>
          </a:p>
        </p:txBody>
      </p:sp>
      <p:pic>
        <p:nvPicPr>
          <p:cNvPr id="19" name="Picture 18" descr="Logo&#10;&#10;Description automatically generated">
            <a:extLst>
              <a:ext uri="{FF2B5EF4-FFF2-40B4-BE49-F238E27FC236}">
                <a16:creationId xmlns:a16="http://schemas.microsoft.com/office/drawing/2014/main" id="{8A4C3A6B-21B0-67AF-EED0-0B90E9221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21" name="Right Triangle 20">
            <a:extLst>
              <a:ext uri="{FF2B5EF4-FFF2-40B4-BE49-F238E27FC236}">
                <a16:creationId xmlns:a16="http://schemas.microsoft.com/office/drawing/2014/main" id="{DBD73EF1-D8FF-25AA-0C0F-BA2FFD39F199}"/>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Black" panose="020B0A02040204020203" pitchFamily="34" charset="0"/>
              <a:ea typeface="Segoe UI Black" panose="020B0A02040204020203" pitchFamily="34" charset="0"/>
            </a:endParaRPr>
          </a:p>
        </p:txBody>
      </p:sp>
      <p:sp>
        <p:nvSpPr>
          <p:cNvPr id="6" name="TextBox 5">
            <a:extLst>
              <a:ext uri="{FF2B5EF4-FFF2-40B4-BE49-F238E27FC236}">
                <a16:creationId xmlns:a16="http://schemas.microsoft.com/office/drawing/2014/main" id="{A9AC0616-6687-5ED6-74DF-F5BB4E06CED4}"/>
              </a:ext>
            </a:extLst>
          </p:cNvPr>
          <p:cNvSpPr txBox="1"/>
          <p:nvPr/>
        </p:nvSpPr>
        <p:spPr>
          <a:xfrm>
            <a:off x="157164" y="1085841"/>
            <a:ext cx="8866616" cy="4154984"/>
          </a:xfrm>
          <a:prstGeom prst="rect">
            <a:avLst/>
          </a:prstGeom>
          <a:noFill/>
        </p:spPr>
        <p:txBody>
          <a:bodyPr wrap="square">
            <a:spAutoFit/>
          </a:bodyPr>
          <a:lstStyle/>
          <a:p>
            <a:pPr marL="1028700" lvl="1" indent="-571500">
              <a:buFont typeface="Courier New" panose="02070309020205020404" pitchFamily="49" charset="0"/>
              <a:buChar char="o"/>
              <a:tabLst>
                <a:tab pos="914400" algn="l"/>
              </a:tabLst>
            </a:pPr>
            <a:r>
              <a:rPr lang="en-IN" sz="2400" dirty="0">
                <a:effectLst/>
                <a:latin typeface="Batang" panose="02030600000101010101" pitchFamily="18" charset="-127"/>
                <a:ea typeface="Batang" panose="02030600000101010101" pitchFamily="18" charset="-127"/>
              </a:rPr>
              <a:t>Improved Inventory Accuracy</a:t>
            </a:r>
          </a:p>
          <a:p>
            <a:pPr lvl="1">
              <a:tabLst>
                <a:tab pos="914400" algn="l"/>
              </a:tabLst>
            </a:pPr>
            <a:endParaRPr lang="en-IN" sz="2400" dirty="0">
              <a:effectLst/>
              <a:latin typeface="Batang" panose="02030600000101010101" pitchFamily="18" charset="-127"/>
              <a:ea typeface="Batang" panose="02030600000101010101" pitchFamily="18" charset="-127"/>
            </a:endParaRPr>
          </a:p>
          <a:p>
            <a:pPr marL="1028700" lvl="1" indent="-571500">
              <a:buFont typeface="Courier New" panose="02070309020205020404" pitchFamily="49" charset="0"/>
              <a:buChar char="o"/>
              <a:tabLst>
                <a:tab pos="914400" algn="l"/>
              </a:tabLst>
            </a:pPr>
            <a:r>
              <a:rPr lang="en-IN" sz="2400" dirty="0">
                <a:effectLst/>
                <a:latin typeface="Batang" panose="02030600000101010101" pitchFamily="18" charset="-127"/>
                <a:ea typeface="Batang" panose="02030600000101010101" pitchFamily="18" charset="-127"/>
              </a:rPr>
              <a:t>Enhanced Order Fulfilment</a:t>
            </a:r>
          </a:p>
          <a:p>
            <a:pPr marL="1028700" lvl="1" indent="-571500">
              <a:buFont typeface="Courier New" panose="02070309020205020404" pitchFamily="49" charset="0"/>
              <a:buChar char="o"/>
              <a:tabLst>
                <a:tab pos="914400" algn="l"/>
              </a:tabLst>
            </a:pPr>
            <a:endParaRPr lang="en-IN" sz="2400" dirty="0">
              <a:effectLst/>
              <a:latin typeface="Batang" panose="02030600000101010101" pitchFamily="18" charset="-127"/>
              <a:ea typeface="Batang" panose="02030600000101010101" pitchFamily="18" charset="-127"/>
            </a:endParaRPr>
          </a:p>
          <a:p>
            <a:pPr marL="1028700" lvl="1" indent="-571500">
              <a:buFont typeface="Courier New" panose="02070309020205020404" pitchFamily="49" charset="0"/>
              <a:buChar char="o"/>
              <a:tabLst>
                <a:tab pos="914400" algn="l"/>
              </a:tabLst>
            </a:pPr>
            <a:r>
              <a:rPr lang="en-IN" sz="2400" dirty="0">
                <a:effectLst/>
                <a:latin typeface="Batang" panose="02030600000101010101" pitchFamily="18" charset="-127"/>
                <a:ea typeface="Batang" panose="02030600000101010101" pitchFamily="18" charset="-127"/>
              </a:rPr>
              <a:t>Optimized Space Utilization</a:t>
            </a:r>
          </a:p>
          <a:p>
            <a:pPr marL="1028700" lvl="1" indent="-571500">
              <a:buFont typeface="Courier New" panose="02070309020205020404" pitchFamily="49" charset="0"/>
              <a:buChar char="o"/>
              <a:tabLst>
                <a:tab pos="914400" algn="l"/>
              </a:tabLst>
            </a:pPr>
            <a:endParaRPr lang="en-IN" sz="2400" dirty="0">
              <a:effectLst/>
              <a:latin typeface="Batang" panose="02030600000101010101" pitchFamily="18" charset="-127"/>
              <a:ea typeface="Batang" panose="02030600000101010101" pitchFamily="18" charset="-127"/>
            </a:endParaRPr>
          </a:p>
          <a:p>
            <a:pPr marL="1028700" lvl="1" indent="-571500">
              <a:buFont typeface="Courier New" panose="02070309020205020404" pitchFamily="49" charset="0"/>
              <a:buChar char="o"/>
              <a:tabLst>
                <a:tab pos="914400" algn="l"/>
              </a:tabLst>
            </a:pPr>
            <a:r>
              <a:rPr lang="en-IN" sz="2400" dirty="0">
                <a:effectLst/>
                <a:latin typeface="Batang" panose="02030600000101010101" pitchFamily="18" charset="-127"/>
                <a:ea typeface="Batang" panose="02030600000101010101" pitchFamily="18" charset="-127"/>
              </a:rPr>
              <a:t>Real Time Visibility</a:t>
            </a:r>
          </a:p>
          <a:p>
            <a:pPr marL="1028700" lvl="1" indent="-571500">
              <a:buFont typeface="Courier New" panose="02070309020205020404" pitchFamily="49" charset="0"/>
              <a:buChar char="o"/>
              <a:tabLst>
                <a:tab pos="914400" algn="l"/>
              </a:tabLst>
            </a:pPr>
            <a:endParaRPr lang="en-IN" sz="2400" dirty="0">
              <a:effectLst/>
              <a:latin typeface="Batang" panose="02030600000101010101" pitchFamily="18" charset="-127"/>
              <a:ea typeface="Batang" panose="02030600000101010101" pitchFamily="18" charset="-127"/>
            </a:endParaRPr>
          </a:p>
          <a:p>
            <a:pPr marL="1028700" lvl="1" indent="-571500">
              <a:buFont typeface="Courier New" panose="02070309020205020404" pitchFamily="49" charset="0"/>
              <a:buChar char="o"/>
              <a:tabLst>
                <a:tab pos="914400" algn="l"/>
              </a:tabLst>
            </a:pPr>
            <a:r>
              <a:rPr lang="en-IN" sz="2400" dirty="0">
                <a:effectLst/>
                <a:latin typeface="Batang" panose="02030600000101010101" pitchFamily="18" charset="-127"/>
                <a:ea typeface="Batang" panose="02030600000101010101" pitchFamily="18" charset="-127"/>
              </a:rPr>
              <a:t>Accurate Reporting</a:t>
            </a:r>
          </a:p>
          <a:p>
            <a:pPr marL="1028700" lvl="1" indent="-571500">
              <a:buFont typeface="Courier New" panose="02070309020205020404" pitchFamily="49" charset="0"/>
              <a:buChar char="o"/>
              <a:tabLst>
                <a:tab pos="914400" algn="l"/>
              </a:tabLst>
            </a:pPr>
            <a:endParaRPr lang="en-IN" sz="2400" dirty="0">
              <a:effectLst/>
              <a:latin typeface="Batang" panose="02030600000101010101" pitchFamily="18" charset="-127"/>
              <a:ea typeface="Batang" panose="02030600000101010101" pitchFamily="18" charset="-127"/>
            </a:endParaRPr>
          </a:p>
          <a:p>
            <a:pPr marL="1028700" lvl="1" indent="-571500">
              <a:buFont typeface="Courier New" panose="02070309020205020404" pitchFamily="49" charset="0"/>
              <a:buChar char="o"/>
              <a:tabLst>
                <a:tab pos="914400" algn="l"/>
              </a:tabLst>
            </a:pPr>
            <a:r>
              <a:rPr lang="en-IN" sz="2400" dirty="0">
                <a:effectLst/>
                <a:latin typeface="Batang" panose="02030600000101010101" pitchFamily="18" charset="-127"/>
                <a:ea typeface="Batang" panose="02030600000101010101" pitchFamily="18" charset="-127"/>
              </a:rPr>
              <a:t>Scalability</a:t>
            </a:r>
          </a:p>
        </p:txBody>
      </p:sp>
    </p:spTree>
    <p:extLst>
      <p:ext uri="{BB962C8B-B14F-4D97-AF65-F5344CB8AC3E}">
        <p14:creationId xmlns:p14="http://schemas.microsoft.com/office/powerpoint/2010/main" val="1152273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B4A1A-4986-962C-D657-51EF00571928}"/>
              </a:ext>
            </a:extLst>
          </p:cNvPr>
          <p:cNvSpPr/>
          <p:nvPr/>
        </p:nvSpPr>
        <p:spPr>
          <a:xfrm>
            <a:off x="58406" y="12123"/>
            <a:ext cx="9093043" cy="600071"/>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lumMod val="65000"/>
                    <a:lumOff val="35000"/>
                  </a:schemeClr>
                </a:solidFill>
                <a:latin typeface="Segoe UI Black" panose="020B0A02040204020203" pitchFamily="34" charset="0"/>
                <a:ea typeface="Segoe UI Black" panose="020B0A02040204020203" pitchFamily="34" charset="0"/>
              </a:rPr>
              <a:t>WMS Implementation: Phase manner Strategy</a:t>
            </a:r>
          </a:p>
        </p:txBody>
      </p:sp>
      <p:pic>
        <p:nvPicPr>
          <p:cNvPr id="19" name="Picture 18" descr="Logo&#10;&#10;Description automatically generated">
            <a:extLst>
              <a:ext uri="{FF2B5EF4-FFF2-40B4-BE49-F238E27FC236}">
                <a16:creationId xmlns:a16="http://schemas.microsoft.com/office/drawing/2014/main" id="{8A4C3A6B-21B0-67AF-EED0-0B90E9221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21" name="Right Triangle 20">
            <a:extLst>
              <a:ext uri="{FF2B5EF4-FFF2-40B4-BE49-F238E27FC236}">
                <a16:creationId xmlns:a16="http://schemas.microsoft.com/office/drawing/2014/main" id="{DBD73EF1-D8FF-25AA-0C0F-BA2FFD39F199}"/>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Rectangle 4">
            <a:extLst>
              <a:ext uri="{FF2B5EF4-FFF2-40B4-BE49-F238E27FC236}">
                <a16:creationId xmlns:a16="http://schemas.microsoft.com/office/drawing/2014/main" id="{8DFF34E9-13F3-1FA0-78F6-31988EB2F2BC}"/>
              </a:ext>
            </a:extLst>
          </p:cNvPr>
          <p:cNvSpPr/>
          <p:nvPr/>
        </p:nvSpPr>
        <p:spPr>
          <a:xfrm>
            <a:off x="0" y="6262440"/>
            <a:ext cx="9144000" cy="600071"/>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Segoe UI Black" panose="020B0A02040204020203" pitchFamily="34" charset="0"/>
                <a:ea typeface="Segoe UI Black" panose="020B0A02040204020203" pitchFamily="34" charset="0"/>
              </a:rPr>
              <a:t>Implementation: required </a:t>
            </a:r>
            <a:r>
              <a:rPr lang="en-IN" b="1" dirty="0" err="1">
                <a:solidFill>
                  <a:schemeClr val="bg1"/>
                </a:solidFill>
                <a:latin typeface="Segoe UI Black" panose="020B0A02040204020203" pitchFamily="34" charset="0"/>
                <a:ea typeface="Segoe UI Black" panose="020B0A02040204020203" pitchFamily="34" charset="0"/>
              </a:rPr>
              <a:t>collobration</a:t>
            </a:r>
            <a:r>
              <a:rPr lang="en-IN" b="1" dirty="0">
                <a:solidFill>
                  <a:schemeClr val="bg1"/>
                </a:solidFill>
                <a:latin typeface="Segoe UI Black" panose="020B0A02040204020203" pitchFamily="34" charset="0"/>
                <a:ea typeface="Segoe UI Black" panose="020B0A02040204020203" pitchFamily="34" charset="0"/>
              </a:rPr>
              <a:t> between partners</a:t>
            </a:r>
          </a:p>
        </p:txBody>
      </p:sp>
      <p:sp>
        <p:nvSpPr>
          <p:cNvPr id="6" name="TextBox 5">
            <a:extLst>
              <a:ext uri="{FF2B5EF4-FFF2-40B4-BE49-F238E27FC236}">
                <a16:creationId xmlns:a16="http://schemas.microsoft.com/office/drawing/2014/main" id="{A9AC0616-6687-5ED6-74DF-F5BB4E06CED4}"/>
              </a:ext>
            </a:extLst>
          </p:cNvPr>
          <p:cNvSpPr txBox="1"/>
          <p:nvPr/>
        </p:nvSpPr>
        <p:spPr>
          <a:xfrm>
            <a:off x="157164" y="1085841"/>
            <a:ext cx="8866616" cy="2246769"/>
          </a:xfrm>
          <a:prstGeom prst="rect">
            <a:avLst/>
          </a:prstGeom>
          <a:noFill/>
        </p:spPr>
        <p:txBody>
          <a:bodyPr wrap="square">
            <a:spAutoFit/>
          </a:bodyPr>
          <a:lstStyle/>
          <a:p>
            <a:pPr marL="1028700" lvl="1" indent="-571500">
              <a:buFont typeface="Courier New" panose="02070309020205020404" pitchFamily="49" charset="0"/>
              <a:buChar char="o"/>
              <a:tabLst>
                <a:tab pos="914400" algn="l"/>
              </a:tabLst>
            </a:pPr>
            <a:r>
              <a:rPr lang="en-IN" sz="2800" dirty="0">
                <a:effectLst/>
                <a:latin typeface="Batang" panose="02030600000101010101" pitchFamily="18" charset="-127"/>
                <a:ea typeface="Batang" panose="02030600000101010101" pitchFamily="18" charset="-127"/>
              </a:rPr>
              <a:t>Offline:</a:t>
            </a:r>
          </a:p>
          <a:p>
            <a:pPr lvl="1">
              <a:tabLst>
                <a:tab pos="914400" algn="l"/>
              </a:tabLst>
            </a:pPr>
            <a:endParaRPr lang="en-IN" sz="2800" dirty="0">
              <a:effectLst/>
              <a:latin typeface="Batang" panose="02030600000101010101" pitchFamily="18" charset="-127"/>
              <a:ea typeface="Batang" panose="02030600000101010101" pitchFamily="18" charset="-127"/>
            </a:endParaRPr>
          </a:p>
          <a:p>
            <a:pPr marL="1028700" lvl="1" indent="-571500">
              <a:buFont typeface="Courier New" panose="02070309020205020404" pitchFamily="49" charset="0"/>
              <a:buChar char="o"/>
              <a:tabLst>
                <a:tab pos="914400" algn="l"/>
              </a:tabLst>
            </a:pPr>
            <a:r>
              <a:rPr lang="en-IN" sz="2800" dirty="0">
                <a:latin typeface="Batang" panose="02030600000101010101" pitchFamily="18" charset="-127"/>
                <a:ea typeface="Batang" panose="02030600000101010101" pitchFamily="18" charset="-127"/>
              </a:rPr>
              <a:t>Integration</a:t>
            </a:r>
          </a:p>
          <a:p>
            <a:pPr marL="1943100" lvl="3" indent="-571500">
              <a:buFont typeface="Wingdings" panose="05000000000000000000" pitchFamily="2" charset="2"/>
              <a:buChar char="ü"/>
              <a:tabLst>
                <a:tab pos="914400" algn="l"/>
              </a:tabLst>
            </a:pPr>
            <a:r>
              <a:rPr lang="en-IN" sz="2800" dirty="0">
                <a:effectLst/>
                <a:latin typeface="Batang" panose="02030600000101010101" pitchFamily="18" charset="-127"/>
                <a:ea typeface="Batang" panose="02030600000101010101" pitchFamily="18" charset="-127"/>
              </a:rPr>
              <a:t>EDI</a:t>
            </a:r>
          </a:p>
          <a:p>
            <a:pPr marL="1943100" lvl="3" indent="-571500">
              <a:buFont typeface="Wingdings" panose="05000000000000000000" pitchFamily="2" charset="2"/>
              <a:buChar char="ü"/>
              <a:tabLst>
                <a:tab pos="914400" algn="l"/>
              </a:tabLst>
            </a:pPr>
            <a:r>
              <a:rPr lang="en-IN" sz="2800" dirty="0">
                <a:latin typeface="Batang" panose="02030600000101010101" pitchFamily="18" charset="-127"/>
                <a:ea typeface="Batang" panose="02030600000101010101" pitchFamily="18" charset="-127"/>
              </a:rPr>
              <a:t>API</a:t>
            </a:r>
            <a:endParaRPr lang="en-IN" sz="2800" dirty="0">
              <a:effectLst/>
              <a:latin typeface="Batang" panose="02030600000101010101" pitchFamily="18" charset="-127"/>
              <a:ea typeface="Batang" panose="02030600000101010101" pitchFamily="18" charset="-127"/>
            </a:endParaRPr>
          </a:p>
        </p:txBody>
      </p:sp>
      <p:sp>
        <p:nvSpPr>
          <p:cNvPr id="7" name="TextBox 6">
            <a:extLst>
              <a:ext uri="{FF2B5EF4-FFF2-40B4-BE49-F238E27FC236}">
                <a16:creationId xmlns:a16="http://schemas.microsoft.com/office/drawing/2014/main" id="{C39F4593-706A-231D-D4B5-CCAA7942AF09}"/>
              </a:ext>
            </a:extLst>
          </p:cNvPr>
          <p:cNvSpPr txBox="1"/>
          <p:nvPr/>
        </p:nvSpPr>
        <p:spPr>
          <a:xfrm>
            <a:off x="442914" y="4271883"/>
            <a:ext cx="6272212" cy="923330"/>
          </a:xfrm>
          <a:prstGeom prst="rect">
            <a:avLst/>
          </a:prstGeom>
          <a:noFill/>
        </p:spPr>
        <p:txBody>
          <a:bodyPr wrap="square">
            <a:spAutoFit/>
          </a:bodyPr>
          <a:lstStyle/>
          <a:p>
            <a:r>
              <a:rPr lang="en-US" b="1" dirty="0">
                <a:solidFill>
                  <a:schemeClr val="tx1"/>
                </a:solidFill>
                <a:latin typeface="Batang" panose="02030600000101010101" pitchFamily="18" charset="-127"/>
                <a:ea typeface="Batang" panose="02030600000101010101" pitchFamily="18" charset="-127"/>
              </a:rPr>
              <a:t>Timeline: 1-4 Weeks (Straight Fit)</a:t>
            </a:r>
          </a:p>
          <a:p>
            <a:r>
              <a:rPr lang="en-US" b="1" dirty="0">
                <a:solidFill>
                  <a:schemeClr val="tx1"/>
                </a:solidFill>
                <a:latin typeface="Batang" panose="02030600000101010101" pitchFamily="18" charset="-127"/>
                <a:ea typeface="Batang" panose="02030600000101010101" pitchFamily="18" charset="-127"/>
              </a:rPr>
              <a:t>Timeline: 4-12 Weeks (Any customization/Automation- Budgeting/Solution)</a:t>
            </a:r>
          </a:p>
        </p:txBody>
      </p:sp>
    </p:spTree>
    <p:extLst>
      <p:ext uri="{BB962C8B-B14F-4D97-AF65-F5344CB8AC3E}">
        <p14:creationId xmlns:p14="http://schemas.microsoft.com/office/powerpoint/2010/main" val="3239749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Logo&#10;&#10;Description automatically generated">
            <a:extLst>
              <a:ext uri="{FF2B5EF4-FFF2-40B4-BE49-F238E27FC236}">
                <a16:creationId xmlns:a16="http://schemas.microsoft.com/office/drawing/2014/main" id="{E92655F2-E722-FF28-8C1E-B8F1B38362D9}"/>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532095" y="378677"/>
            <a:ext cx="6553199" cy="3044434"/>
          </a:xfrm>
          <a:prstGeom prst="rect">
            <a:avLst/>
          </a:prstGeom>
        </p:spPr>
      </p:pic>
      <p:sp>
        <p:nvSpPr>
          <p:cNvPr id="2" name="Oval 1">
            <a:extLst>
              <a:ext uri="{FF2B5EF4-FFF2-40B4-BE49-F238E27FC236}">
                <a16:creationId xmlns:a16="http://schemas.microsoft.com/office/drawing/2014/main" id="{8D423EAD-A0C1-BBDC-6D35-6A6965A02246}"/>
              </a:ext>
            </a:extLst>
          </p:cNvPr>
          <p:cNvSpPr/>
          <p:nvPr/>
        </p:nvSpPr>
        <p:spPr>
          <a:xfrm>
            <a:off x="3309661" y="3094923"/>
            <a:ext cx="2562499" cy="2660614"/>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bject 2">
            <a:extLst>
              <a:ext uri="{FF2B5EF4-FFF2-40B4-BE49-F238E27FC236}">
                <a16:creationId xmlns:a16="http://schemas.microsoft.com/office/drawing/2014/main" id="{FB4BD192-6E61-55CF-17EF-CA8CBF9867C3}"/>
              </a:ext>
            </a:extLst>
          </p:cNvPr>
          <p:cNvSpPr/>
          <p:nvPr/>
        </p:nvSpPr>
        <p:spPr>
          <a:xfrm>
            <a:off x="8220075" y="105028"/>
            <a:ext cx="744525" cy="185483"/>
          </a:xfrm>
          <a:prstGeom prst="rect">
            <a:avLst/>
          </a:prstGeom>
          <a:blipFill>
            <a:blip r:embed="rId3" cstate="print"/>
            <a:stretch>
              <a:fillRect/>
            </a:stretch>
          </a:blipFill>
        </p:spPr>
        <p:txBody>
          <a:bodyPr wrap="square" lIns="0" tIns="0" rIns="0" bIns="0" rtlCol="0"/>
          <a:lstStyle/>
          <a:p>
            <a:endParaRPr/>
          </a:p>
        </p:txBody>
      </p:sp>
      <p:sp>
        <p:nvSpPr>
          <p:cNvPr id="5" name="Rectangle 4">
            <a:extLst>
              <a:ext uri="{FF2B5EF4-FFF2-40B4-BE49-F238E27FC236}">
                <a16:creationId xmlns:a16="http://schemas.microsoft.com/office/drawing/2014/main" id="{8DFF34E9-13F3-1FA0-78F6-31988EB2F2BC}"/>
              </a:ext>
            </a:extLst>
          </p:cNvPr>
          <p:cNvSpPr/>
          <p:nvPr/>
        </p:nvSpPr>
        <p:spPr>
          <a:xfrm>
            <a:off x="0" y="6468808"/>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Segoe UI Black" panose="020B0A02040204020203" pitchFamily="34" charset="0"/>
                <a:ea typeface="Segoe UI Black" panose="020B0A02040204020203" pitchFamily="34" charset="0"/>
              </a:rPr>
              <a:t>BEST FIT SOLUTIONS FOR ALL YOUR SUPPLY CHAIN NEEDS</a:t>
            </a:r>
            <a:endParaRPr lang="en-IN" dirty="0">
              <a:solidFill>
                <a:schemeClr val="bg1"/>
              </a:solidFill>
              <a:latin typeface="Segoe UI Black" panose="020B0A02040204020203" pitchFamily="34" charset="0"/>
              <a:ea typeface="Segoe UI Black" panose="020B0A02040204020203" pitchFamily="34" charset="0"/>
            </a:endParaRPr>
          </a:p>
        </p:txBody>
      </p:sp>
      <p:sp>
        <p:nvSpPr>
          <p:cNvPr id="19" name="object 17">
            <a:extLst>
              <a:ext uri="{FF2B5EF4-FFF2-40B4-BE49-F238E27FC236}">
                <a16:creationId xmlns:a16="http://schemas.microsoft.com/office/drawing/2014/main" id="{083BCE4F-A3A7-8BE4-02E1-79D594C8C410}"/>
              </a:ext>
            </a:extLst>
          </p:cNvPr>
          <p:cNvSpPr/>
          <p:nvPr/>
        </p:nvSpPr>
        <p:spPr>
          <a:xfrm>
            <a:off x="3708879" y="4234633"/>
            <a:ext cx="1853183" cy="416051"/>
          </a:xfrm>
          <a:prstGeom prst="rect">
            <a:avLst/>
          </a:prstGeom>
          <a:blipFill>
            <a:blip r:embed="rId4" cstate="print"/>
            <a:stretch>
              <a:fillRect/>
            </a:stretch>
          </a:blipFill>
        </p:spPr>
        <p:txBody>
          <a:bodyPr wrap="square" lIns="0" tIns="0" rIns="0" bIns="0" rtlCol="0"/>
          <a:lstStyle/>
          <a:p>
            <a:endParaRPr/>
          </a:p>
        </p:txBody>
      </p:sp>
      <p:sp>
        <p:nvSpPr>
          <p:cNvPr id="20" name="object 18">
            <a:extLst>
              <a:ext uri="{FF2B5EF4-FFF2-40B4-BE49-F238E27FC236}">
                <a16:creationId xmlns:a16="http://schemas.microsoft.com/office/drawing/2014/main" id="{ADB98F25-73E2-C38F-F688-C249507DA8E7}"/>
              </a:ext>
            </a:extLst>
          </p:cNvPr>
          <p:cNvSpPr/>
          <p:nvPr/>
        </p:nvSpPr>
        <p:spPr>
          <a:xfrm>
            <a:off x="1290017" y="3297302"/>
            <a:ext cx="669036" cy="669449"/>
          </a:xfrm>
          <a:prstGeom prst="rect">
            <a:avLst/>
          </a:prstGeom>
          <a:blipFill>
            <a:blip r:embed="rId5" cstate="print">
              <a:biLevel thresh="75000"/>
              <a:extLst>
                <a:ext uri="{BEBA8EAE-BF5A-486C-A8C5-ECC9F3942E4B}">
                  <a14:imgProps xmlns:a14="http://schemas.microsoft.com/office/drawing/2010/main">
                    <a14:imgLayer r:embed="rId6">
                      <a14:imgEffect>
                        <a14:saturation sat="0"/>
                      </a14:imgEffect>
                    </a14:imgLayer>
                  </a14:imgProps>
                </a:ext>
              </a:extLst>
            </a:blip>
            <a:stretch>
              <a:fillRect/>
            </a:stretch>
          </a:blipFill>
        </p:spPr>
        <p:txBody>
          <a:bodyPr wrap="square" lIns="0" tIns="0" rIns="0" bIns="0" rtlCol="0"/>
          <a:lstStyle/>
          <a:p>
            <a:endParaRPr/>
          </a:p>
        </p:txBody>
      </p:sp>
      <p:sp>
        <p:nvSpPr>
          <p:cNvPr id="21" name="object 19">
            <a:extLst>
              <a:ext uri="{FF2B5EF4-FFF2-40B4-BE49-F238E27FC236}">
                <a16:creationId xmlns:a16="http://schemas.microsoft.com/office/drawing/2014/main" id="{F484C7D0-66E4-A7FA-7D41-A569A7501834}"/>
              </a:ext>
            </a:extLst>
          </p:cNvPr>
          <p:cNvSpPr/>
          <p:nvPr/>
        </p:nvSpPr>
        <p:spPr>
          <a:xfrm>
            <a:off x="7219536" y="3334946"/>
            <a:ext cx="594494" cy="594159"/>
          </a:xfrm>
          <a:prstGeom prst="rect">
            <a:avLst/>
          </a:prstGeom>
          <a:blipFill>
            <a:blip r:embed="rId7" cstate="print">
              <a:extLst>
                <a:ext uri="{BEBA8EAE-BF5A-486C-A8C5-ECC9F3942E4B}">
                  <a14:imgProps xmlns:a14="http://schemas.microsoft.com/office/drawing/2010/main">
                    <a14:imgLayer r:embed="rId8">
                      <a14:imgEffect>
                        <a14:saturation sat="0"/>
                      </a14:imgEffect>
                    </a14:imgLayer>
                  </a14:imgProps>
                </a:ext>
              </a:extLst>
            </a:blip>
            <a:stretch>
              <a:fillRect/>
            </a:stretch>
          </a:blipFill>
        </p:spPr>
        <p:txBody>
          <a:bodyPr wrap="square" lIns="0" tIns="0" rIns="0" bIns="0" rtlCol="0"/>
          <a:lstStyle/>
          <a:p>
            <a:endParaRPr/>
          </a:p>
        </p:txBody>
      </p:sp>
      <p:sp>
        <p:nvSpPr>
          <p:cNvPr id="22" name="object 13">
            <a:extLst>
              <a:ext uri="{FF2B5EF4-FFF2-40B4-BE49-F238E27FC236}">
                <a16:creationId xmlns:a16="http://schemas.microsoft.com/office/drawing/2014/main" id="{4A723CD1-6931-E0D8-C875-585BAF083EE7}"/>
              </a:ext>
            </a:extLst>
          </p:cNvPr>
          <p:cNvSpPr txBox="1"/>
          <p:nvPr/>
        </p:nvSpPr>
        <p:spPr>
          <a:xfrm>
            <a:off x="440604" y="4352792"/>
            <a:ext cx="2377363" cy="685188"/>
          </a:xfrm>
          <a:prstGeom prst="rect">
            <a:avLst/>
          </a:prstGeom>
        </p:spPr>
        <p:txBody>
          <a:bodyPr vert="horz" wrap="square" lIns="0" tIns="12065" rIns="0" bIns="0" rtlCol="0">
            <a:spAutoFit/>
          </a:bodyPr>
          <a:lstStyle/>
          <a:p>
            <a:pPr marL="12700" marR="5080" algn="ctr">
              <a:lnSpc>
                <a:spcPct val="101499"/>
              </a:lnSpc>
              <a:spcBef>
                <a:spcPts val="95"/>
              </a:spcBef>
            </a:pPr>
            <a:r>
              <a:rPr sz="1100" spc="-20" dirty="0">
                <a:latin typeface="Segoe UI" panose="020B0502040204020203" pitchFamily="34" charset="0"/>
                <a:cs typeface="Segoe UI" panose="020B0502040204020203" pitchFamily="34" charset="0"/>
              </a:rPr>
              <a:t>We</a:t>
            </a:r>
            <a:r>
              <a:rPr sz="1100" spc="-100" dirty="0">
                <a:latin typeface="Segoe UI" panose="020B0502040204020203" pitchFamily="34" charset="0"/>
                <a:cs typeface="Segoe UI" panose="020B0502040204020203" pitchFamily="34" charset="0"/>
              </a:rPr>
              <a:t> </a:t>
            </a:r>
            <a:r>
              <a:rPr sz="1100" spc="-50" dirty="0">
                <a:latin typeface="Segoe UI" panose="020B0502040204020203" pitchFamily="34" charset="0"/>
                <a:cs typeface="Segoe UI" panose="020B0502040204020203" pitchFamily="34" charset="0"/>
              </a:rPr>
              <a:t>want</a:t>
            </a:r>
            <a:r>
              <a:rPr sz="1100" spc="-100" dirty="0">
                <a:latin typeface="Segoe UI" panose="020B0502040204020203" pitchFamily="34" charset="0"/>
                <a:cs typeface="Segoe UI" panose="020B0502040204020203" pitchFamily="34" charset="0"/>
              </a:rPr>
              <a:t> </a:t>
            </a:r>
            <a:r>
              <a:rPr sz="1100" spc="-45" dirty="0">
                <a:latin typeface="Segoe UI" panose="020B0502040204020203" pitchFamily="34" charset="0"/>
                <a:cs typeface="Segoe UI" panose="020B0502040204020203" pitchFamily="34" charset="0"/>
              </a:rPr>
              <a:t>to</a:t>
            </a:r>
            <a:r>
              <a:rPr sz="1100" spc="-100" dirty="0">
                <a:latin typeface="Segoe UI" panose="020B0502040204020203" pitchFamily="34" charset="0"/>
                <a:cs typeface="Segoe UI" panose="020B0502040204020203" pitchFamily="34" charset="0"/>
              </a:rPr>
              <a:t> </a:t>
            </a:r>
            <a:r>
              <a:rPr sz="1100" spc="-45" dirty="0">
                <a:latin typeface="Segoe UI" panose="020B0502040204020203" pitchFamily="34" charset="0"/>
                <a:cs typeface="Segoe UI" panose="020B0502040204020203" pitchFamily="34" charset="0"/>
              </a:rPr>
              <a:t>be</a:t>
            </a:r>
            <a:r>
              <a:rPr sz="1100" spc="-100" dirty="0">
                <a:latin typeface="Segoe UI" panose="020B0502040204020203" pitchFamily="34" charset="0"/>
                <a:cs typeface="Segoe UI" panose="020B0502040204020203" pitchFamily="34" charset="0"/>
              </a:rPr>
              <a:t> </a:t>
            </a:r>
            <a:r>
              <a:rPr sz="1100" spc="-30" dirty="0">
                <a:latin typeface="Segoe UI" panose="020B0502040204020203" pitchFamily="34" charset="0"/>
                <a:cs typeface="Segoe UI" panose="020B0502040204020203" pitchFamily="34" charset="0"/>
              </a:rPr>
              <a:t>known</a:t>
            </a:r>
            <a:r>
              <a:rPr sz="1100" spc="-100" dirty="0">
                <a:latin typeface="Segoe UI" panose="020B0502040204020203" pitchFamily="34" charset="0"/>
                <a:cs typeface="Segoe UI" panose="020B0502040204020203" pitchFamily="34" charset="0"/>
              </a:rPr>
              <a:t> </a:t>
            </a:r>
            <a:r>
              <a:rPr sz="1100" spc="-55" dirty="0">
                <a:latin typeface="Segoe UI" panose="020B0502040204020203" pitchFamily="34" charset="0"/>
                <a:cs typeface="Segoe UI" panose="020B0502040204020203" pitchFamily="34" charset="0"/>
              </a:rPr>
              <a:t>for</a:t>
            </a:r>
            <a:r>
              <a:rPr sz="1100" spc="-95" dirty="0">
                <a:latin typeface="Segoe UI" panose="020B0502040204020203" pitchFamily="34" charset="0"/>
                <a:cs typeface="Segoe UI" panose="020B0502040204020203" pitchFamily="34" charset="0"/>
              </a:rPr>
              <a:t> </a:t>
            </a:r>
            <a:r>
              <a:rPr sz="1100" spc="-25" dirty="0">
                <a:latin typeface="Segoe UI" panose="020B0502040204020203" pitchFamily="34" charset="0"/>
                <a:cs typeface="Segoe UI" panose="020B0502040204020203" pitchFamily="34" charset="0"/>
              </a:rPr>
              <a:t>our</a:t>
            </a:r>
            <a:r>
              <a:rPr sz="1100" spc="-100" dirty="0">
                <a:latin typeface="Segoe UI" panose="020B0502040204020203" pitchFamily="34" charset="0"/>
                <a:cs typeface="Segoe UI" panose="020B0502040204020203" pitchFamily="34" charset="0"/>
              </a:rPr>
              <a:t> </a:t>
            </a:r>
            <a:r>
              <a:rPr sz="1100" spc="-50" dirty="0">
                <a:latin typeface="Segoe UI" panose="020B0502040204020203" pitchFamily="34" charset="0"/>
                <a:cs typeface="Segoe UI" panose="020B0502040204020203" pitchFamily="34" charset="0"/>
              </a:rPr>
              <a:t>innovative  </a:t>
            </a:r>
            <a:r>
              <a:rPr sz="1100" spc="-35" dirty="0">
                <a:latin typeface="Segoe UI" panose="020B0502040204020203" pitchFamily="34" charset="0"/>
                <a:cs typeface="Segoe UI" panose="020B0502040204020203" pitchFamily="34" charset="0"/>
              </a:rPr>
              <a:t>and </a:t>
            </a:r>
            <a:r>
              <a:rPr sz="1100" spc="-60" dirty="0">
                <a:latin typeface="Segoe UI" panose="020B0502040204020203" pitchFamily="34" charset="0"/>
                <a:cs typeface="Segoe UI" panose="020B0502040204020203" pitchFamily="34" charset="0"/>
              </a:rPr>
              <a:t>integrated </a:t>
            </a:r>
            <a:r>
              <a:rPr sz="1100" spc="-40" dirty="0">
                <a:latin typeface="Segoe UI" panose="020B0502040204020203" pitchFamily="34" charset="0"/>
                <a:cs typeface="Segoe UI" panose="020B0502040204020203" pitchFamily="34" charset="0"/>
              </a:rPr>
              <a:t>supply </a:t>
            </a:r>
            <a:r>
              <a:rPr sz="1100" spc="-50" dirty="0">
                <a:latin typeface="Segoe UI" panose="020B0502040204020203" pitchFamily="34" charset="0"/>
                <a:cs typeface="Segoe UI" panose="020B0502040204020203" pitchFamily="34" charset="0"/>
              </a:rPr>
              <a:t>chain </a:t>
            </a:r>
            <a:r>
              <a:rPr sz="1100" spc="-35" dirty="0">
                <a:latin typeface="Segoe UI" panose="020B0502040204020203" pitchFamily="34" charset="0"/>
                <a:cs typeface="Segoe UI" panose="020B0502040204020203" pitchFamily="34" charset="0"/>
              </a:rPr>
              <a:t>solutions  </a:t>
            </a:r>
            <a:r>
              <a:rPr sz="1100" spc="-60" dirty="0">
                <a:latin typeface="Segoe UI" panose="020B0502040204020203" pitchFamily="34" charset="0"/>
                <a:cs typeface="Segoe UI" panose="020B0502040204020203" pitchFamily="34" charset="0"/>
              </a:rPr>
              <a:t>that leverage </a:t>
            </a:r>
            <a:r>
              <a:rPr sz="1100" spc="-45" dirty="0">
                <a:latin typeface="Segoe UI" panose="020B0502040204020203" pitchFamily="34" charset="0"/>
                <a:cs typeface="Segoe UI" panose="020B0502040204020203" pitchFamily="34" charset="0"/>
              </a:rPr>
              <a:t>technology </a:t>
            </a:r>
            <a:r>
              <a:rPr sz="1100" spc="-40" dirty="0">
                <a:latin typeface="Segoe UI" panose="020B0502040204020203" pitchFamily="34" charset="0"/>
                <a:cs typeface="Segoe UI" panose="020B0502040204020203" pitchFamily="34" charset="0"/>
              </a:rPr>
              <a:t>and </a:t>
            </a:r>
            <a:r>
              <a:rPr sz="1100" spc="-60" dirty="0">
                <a:latin typeface="Segoe UI" panose="020B0502040204020203" pitchFamily="34" charset="0"/>
                <a:cs typeface="Segoe UI" panose="020B0502040204020203" pitchFamily="34" charset="0"/>
              </a:rPr>
              <a:t>deliver</a:t>
            </a:r>
            <a:r>
              <a:rPr sz="1100" spc="-295" dirty="0">
                <a:latin typeface="Segoe UI" panose="020B0502040204020203" pitchFamily="34" charset="0"/>
                <a:cs typeface="Segoe UI" panose="020B0502040204020203" pitchFamily="34" charset="0"/>
              </a:rPr>
              <a:t> </a:t>
            </a:r>
            <a:r>
              <a:rPr sz="1100" spc="-15" dirty="0">
                <a:latin typeface="Segoe UI" panose="020B0502040204020203" pitchFamily="34" charset="0"/>
                <a:cs typeface="Segoe UI" panose="020B0502040204020203" pitchFamily="34" charset="0"/>
              </a:rPr>
              <a:t>on  </a:t>
            </a:r>
            <a:r>
              <a:rPr sz="1100" spc="-25" dirty="0">
                <a:latin typeface="Segoe UI" panose="020B0502040204020203" pitchFamily="34" charset="0"/>
                <a:cs typeface="Segoe UI" panose="020B0502040204020203" pitchFamily="34" charset="0"/>
              </a:rPr>
              <a:t>our </a:t>
            </a:r>
            <a:r>
              <a:rPr sz="1100" spc="-50" dirty="0">
                <a:latin typeface="Segoe UI" panose="020B0502040204020203" pitchFamily="34" charset="0"/>
                <a:cs typeface="Segoe UI" panose="020B0502040204020203" pitchFamily="34" charset="0"/>
              </a:rPr>
              <a:t>commitment </a:t>
            </a:r>
            <a:r>
              <a:rPr sz="1100" spc="-55" dirty="0">
                <a:latin typeface="Segoe UI" panose="020B0502040204020203" pitchFamily="34" charset="0"/>
                <a:cs typeface="Segoe UI" panose="020B0502040204020203" pitchFamily="34" charset="0"/>
              </a:rPr>
              <a:t>every</a:t>
            </a:r>
            <a:r>
              <a:rPr sz="1100" spc="-204" dirty="0">
                <a:latin typeface="Segoe UI" panose="020B0502040204020203" pitchFamily="34" charset="0"/>
                <a:cs typeface="Segoe UI" panose="020B0502040204020203" pitchFamily="34" charset="0"/>
              </a:rPr>
              <a:t> </a:t>
            </a:r>
            <a:r>
              <a:rPr sz="1100" spc="-75" dirty="0">
                <a:latin typeface="Segoe UI" panose="020B0502040204020203" pitchFamily="34" charset="0"/>
                <a:cs typeface="Segoe UI" panose="020B0502040204020203" pitchFamily="34" charset="0"/>
              </a:rPr>
              <a:t>time.</a:t>
            </a:r>
            <a:endParaRPr sz="1100" dirty="0">
              <a:latin typeface="Segoe UI" panose="020B0502040204020203" pitchFamily="34" charset="0"/>
              <a:cs typeface="Segoe UI" panose="020B0502040204020203" pitchFamily="34" charset="0"/>
            </a:endParaRPr>
          </a:p>
        </p:txBody>
      </p:sp>
      <p:sp>
        <p:nvSpPr>
          <p:cNvPr id="23" name="object 15">
            <a:extLst>
              <a:ext uri="{FF2B5EF4-FFF2-40B4-BE49-F238E27FC236}">
                <a16:creationId xmlns:a16="http://schemas.microsoft.com/office/drawing/2014/main" id="{AE8D2D2E-9EE3-ED7E-E2BC-0F75AAC42A7A}"/>
              </a:ext>
            </a:extLst>
          </p:cNvPr>
          <p:cNvSpPr txBox="1"/>
          <p:nvPr/>
        </p:nvSpPr>
        <p:spPr>
          <a:xfrm>
            <a:off x="6152855" y="4162938"/>
            <a:ext cx="2801904" cy="1047851"/>
          </a:xfrm>
          <a:prstGeom prst="rect">
            <a:avLst/>
          </a:prstGeom>
        </p:spPr>
        <p:txBody>
          <a:bodyPr vert="horz" wrap="square" lIns="0" tIns="201930" rIns="0" bIns="0" rtlCol="0">
            <a:spAutoFit/>
          </a:bodyPr>
          <a:lstStyle/>
          <a:p>
            <a:pPr marL="12700" marR="5080" indent="2540" algn="ctr">
              <a:lnSpc>
                <a:spcPct val="101499"/>
              </a:lnSpc>
              <a:spcBef>
                <a:spcPts val="844"/>
              </a:spcBef>
            </a:pPr>
            <a:r>
              <a:rPr sz="1100" spc="-120" dirty="0">
                <a:latin typeface="Segoe UI" panose="020B0502040204020203" pitchFamily="34" charset="0"/>
                <a:cs typeface="Segoe UI" panose="020B0502040204020203" pitchFamily="34" charset="0"/>
              </a:rPr>
              <a:t>To </a:t>
            </a:r>
            <a:r>
              <a:rPr lang="en-GB" sz="1100" spc="-120" dirty="0">
                <a:latin typeface="Segoe UI" panose="020B0502040204020203" pitchFamily="34" charset="0"/>
                <a:cs typeface="Segoe UI" panose="020B0502040204020203" pitchFamily="34" charset="0"/>
              </a:rPr>
              <a:t> </a:t>
            </a:r>
            <a:r>
              <a:rPr sz="1100" spc="-45" dirty="0">
                <a:latin typeface="Segoe UI" panose="020B0502040204020203" pitchFamily="34" charset="0"/>
                <a:cs typeface="Segoe UI" panose="020B0502040204020203" pitchFamily="34" charset="0"/>
              </a:rPr>
              <a:t>provide </a:t>
            </a:r>
            <a:r>
              <a:rPr sz="1100" spc="-60" dirty="0">
                <a:latin typeface="Segoe UI" panose="020B0502040204020203" pitchFamily="34" charset="0"/>
                <a:cs typeface="Segoe UI" panose="020B0502040204020203" pitchFamily="34" charset="0"/>
              </a:rPr>
              <a:t>exceptional value </a:t>
            </a:r>
            <a:r>
              <a:rPr sz="1100" spc="-45" dirty="0">
                <a:latin typeface="Segoe UI" panose="020B0502040204020203" pitchFamily="34" charset="0"/>
                <a:cs typeface="Segoe UI" panose="020B0502040204020203" pitchFamily="34" charset="0"/>
              </a:rPr>
              <a:t>to </a:t>
            </a:r>
            <a:r>
              <a:rPr sz="1100" spc="-30" dirty="0">
                <a:latin typeface="Segoe UI" panose="020B0502040204020203" pitchFamily="34" charset="0"/>
                <a:cs typeface="Segoe UI" panose="020B0502040204020203" pitchFamily="34" charset="0"/>
              </a:rPr>
              <a:t>our  </a:t>
            </a:r>
            <a:r>
              <a:rPr sz="1100" spc="-45" dirty="0">
                <a:latin typeface="Segoe UI" panose="020B0502040204020203" pitchFamily="34" charset="0"/>
                <a:cs typeface="Segoe UI" panose="020B0502040204020203" pitchFamily="34" charset="0"/>
              </a:rPr>
              <a:t>customers </a:t>
            </a:r>
            <a:r>
              <a:rPr sz="1100" spc="-40" dirty="0">
                <a:latin typeface="Segoe UI" panose="020B0502040204020203" pitchFamily="34" charset="0"/>
                <a:cs typeface="Segoe UI" panose="020B0502040204020203" pitchFamily="34" charset="0"/>
              </a:rPr>
              <a:t>by designing and  </a:t>
            </a:r>
            <a:r>
              <a:rPr sz="1100" spc="-50" dirty="0">
                <a:latin typeface="Segoe UI" panose="020B0502040204020203" pitchFamily="34" charset="0"/>
                <a:cs typeface="Segoe UI" panose="020B0502040204020203" pitchFamily="34" charset="0"/>
              </a:rPr>
              <a:t>implementing </a:t>
            </a:r>
            <a:r>
              <a:rPr sz="1100" spc="-40" dirty="0">
                <a:latin typeface="Segoe UI" panose="020B0502040204020203" pitchFamily="34" charset="0"/>
                <a:cs typeface="Segoe UI" panose="020B0502040204020203" pitchFamily="34" charset="0"/>
              </a:rPr>
              <a:t>high </a:t>
            </a:r>
            <a:r>
              <a:rPr sz="1100" spc="-60" dirty="0">
                <a:latin typeface="Segoe UI" panose="020B0502040204020203" pitchFamily="34" charset="0"/>
                <a:cs typeface="Segoe UI" panose="020B0502040204020203" pitchFamily="34" charset="0"/>
              </a:rPr>
              <a:t>quality</a:t>
            </a:r>
            <a:r>
              <a:rPr lang="en-GB" sz="1100" spc="-60" dirty="0">
                <a:latin typeface="Segoe UI" panose="020B0502040204020203" pitchFamily="34" charset="0"/>
                <a:cs typeface="Segoe UI" panose="020B0502040204020203" pitchFamily="34" charset="0"/>
              </a:rPr>
              <a:t> </a:t>
            </a:r>
            <a:r>
              <a:rPr sz="1100" spc="-270" dirty="0">
                <a:latin typeface="Segoe UI" panose="020B0502040204020203" pitchFamily="34" charset="0"/>
                <a:cs typeface="Segoe UI" panose="020B0502040204020203" pitchFamily="34" charset="0"/>
              </a:rPr>
              <a:t> </a:t>
            </a:r>
            <a:r>
              <a:rPr sz="1100" spc="-45" dirty="0">
                <a:latin typeface="Segoe UI" panose="020B0502040204020203" pitchFamily="34" charset="0"/>
                <a:cs typeface="Segoe UI" panose="020B0502040204020203" pitchFamily="34" charset="0"/>
              </a:rPr>
              <a:t>seamless  </a:t>
            </a:r>
            <a:r>
              <a:rPr sz="1100" spc="-40" dirty="0">
                <a:latin typeface="Segoe UI" panose="020B0502040204020203" pitchFamily="34" charset="0"/>
                <a:cs typeface="Segoe UI" panose="020B0502040204020203" pitchFamily="34" charset="0"/>
              </a:rPr>
              <a:t>solutions </a:t>
            </a:r>
            <a:r>
              <a:rPr sz="1100" spc="-60" dirty="0">
                <a:latin typeface="Segoe UI" panose="020B0502040204020203" pitchFamily="34" charset="0"/>
                <a:cs typeface="Segoe UI" panose="020B0502040204020203" pitchFamily="34" charset="0"/>
              </a:rPr>
              <a:t>that </a:t>
            </a:r>
            <a:r>
              <a:rPr sz="1100" spc="-50" dirty="0">
                <a:latin typeface="Segoe UI" panose="020B0502040204020203" pitchFamily="34" charset="0"/>
                <a:cs typeface="Segoe UI" panose="020B0502040204020203" pitchFamily="34" charset="0"/>
              </a:rPr>
              <a:t>best </a:t>
            </a:r>
            <a:r>
              <a:rPr sz="1100" spc="-80" dirty="0">
                <a:latin typeface="Segoe UI" panose="020B0502040204020203" pitchFamily="34" charset="0"/>
                <a:cs typeface="Segoe UI" panose="020B0502040204020203" pitchFamily="34" charset="0"/>
              </a:rPr>
              <a:t>fit </a:t>
            </a:r>
            <a:r>
              <a:rPr sz="1100" spc="-55" dirty="0">
                <a:latin typeface="Segoe UI" panose="020B0502040204020203" pitchFamily="34" charset="0"/>
                <a:cs typeface="Segoe UI" panose="020B0502040204020203" pitchFamily="34" charset="0"/>
              </a:rPr>
              <a:t>their</a:t>
            </a:r>
            <a:r>
              <a:rPr sz="1100" spc="-275" dirty="0">
                <a:latin typeface="Segoe UI" panose="020B0502040204020203" pitchFamily="34" charset="0"/>
                <a:cs typeface="Segoe UI" panose="020B0502040204020203" pitchFamily="34" charset="0"/>
              </a:rPr>
              <a:t> </a:t>
            </a:r>
            <a:r>
              <a:rPr lang="en-GB" sz="1100" spc="-275" dirty="0">
                <a:latin typeface="Segoe UI" panose="020B0502040204020203" pitchFamily="34" charset="0"/>
                <a:cs typeface="Segoe UI" panose="020B0502040204020203" pitchFamily="34" charset="0"/>
              </a:rPr>
              <a:t>     </a:t>
            </a:r>
            <a:r>
              <a:rPr sz="1100" spc="-60" dirty="0">
                <a:latin typeface="Segoe UI" panose="020B0502040204020203" pitchFamily="34" charset="0"/>
                <a:cs typeface="Segoe UI" panose="020B0502040204020203" pitchFamily="34" charset="0"/>
              </a:rPr>
              <a:t>complex  </a:t>
            </a:r>
            <a:r>
              <a:rPr sz="1100" spc="-40" dirty="0">
                <a:latin typeface="Segoe UI" panose="020B0502040204020203" pitchFamily="34" charset="0"/>
                <a:cs typeface="Segoe UI" panose="020B0502040204020203" pitchFamily="34" charset="0"/>
              </a:rPr>
              <a:t>supply</a:t>
            </a:r>
            <a:r>
              <a:rPr sz="1100" spc="-114" dirty="0">
                <a:latin typeface="Segoe UI" panose="020B0502040204020203" pitchFamily="34" charset="0"/>
                <a:cs typeface="Segoe UI" panose="020B0502040204020203" pitchFamily="34" charset="0"/>
              </a:rPr>
              <a:t> </a:t>
            </a:r>
            <a:r>
              <a:rPr sz="1100" spc="-50" dirty="0">
                <a:latin typeface="Segoe UI" panose="020B0502040204020203" pitchFamily="34" charset="0"/>
                <a:cs typeface="Segoe UI" panose="020B0502040204020203" pitchFamily="34" charset="0"/>
              </a:rPr>
              <a:t>chain</a:t>
            </a:r>
            <a:r>
              <a:rPr sz="1100" spc="-110" dirty="0">
                <a:latin typeface="Segoe UI" panose="020B0502040204020203" pitchFamily="34" charset="0"/>
                <a:cs typeface="Segoe UI" panose="020B0502040204020203" pitchFamily="34" charset="0"/>
              </a:rPr>
              <a:t> </a:t>
            </a:r>
            <a:r>
              <a:rPr sz="1100" spc="-40" dirty="0">
                <a:latin typeface="Segoe UI" panose="020B0502040204020203" pitchFamily="34" charset="0"/>
                <a:cs typeface="Segoe UI" panose="020B0502040204020203" pitchFamily="34" charset="0"/>
              </a:rPr>
              <a:t>needs</a:t>
            </a:r>
            <a:r>
              <a:rPr sz="1100" spc="-95" dirty="0">
                <a:latin typeface="Segoe UI" panose="020B0502040204020203" pitchFamily="34" charset="0"/>
                <a:cs typeface="Segoe UI" panose="020B0502040204020203" pitchFamily="34" charset="0"/>
              </a:rPr>
              <a:t> </a:t>
            </a:r>
            <a:r>
              <a:rPr sz="1100" spc="-35" dirty="0">
                <a:latin typeface="Segoe UI" panose="020B0502040204020203" pitchFamily="34" charset="0"/>
                <a:cs typeface="Segoe UI" panose="020B0502040204020203" pitchFamily="34" charset="0"/>
              </a:rPr>
              <a:t>and</a:t>
            </a:r>
            <a:r>
              <a:rPr sz="1100" spc="-105" dirty="0">
                <a:latin typeface="Segoe UI" panose="020B0502040204020203" pitchFamily="34" charset="0"/>
                <a:cs typeface="Segoe UI" panose="020B0502040204020203" pitchFamily="34" charset="0"/>
              </a:rPr>
              <a:t> </a:t>
            </a:r>
            <a:r>
              <a:rPr sz="1100" spc="-55" dirty="0">
                <a:latin typeface="Segoe UI" panose="020B0502040204020203" pitchFamily="34" charset="0"/>
                <a:cs typeface="Segoe UI" panose="020B0502040204020203" pitchFamily="34" charset="0"/>
              </a:rPr>
              <a:t>give</a:t>
            </a:r>
            <a:r>
              <a:rPr sz="1100" spc="-95" dirty="0">
                <a:latin typeface="Segoe UI" panose="020B0502040204020203" pitchFamily="34" charset="0"/>
                <a:cs typeface="Segoe UI" panose="020B0502040204020203" pitchFamily="34" charset="0"/>
              </a:rPr>
              <a:t> </a:t>
            </a:r>
            <a:r>
              <a:rPr sz="1100" spc="-45" dirty="0">
                <a:latin typeface="Segoe UI" panose="020B0502040204020203" pitchFamily="34" charset="0"/>
                <a:cs typeface="Segoe UI" panose="020B0502040204020203" pitchFamily="34" charset="0"/>
              </a:rPr>
              <a:t>them</a:t>
            </a:r>
            <a:r>
              <a:rPr sz="1100" spc="-100" dirty="0">
                <a:latin typeface="Segoe UI" panose="020B0502040204020203" pitchFamily="34" charset="0"/>
                <a:cs typeface="Segoe UI" panose="020B0502040204020203" pitchFamily="34" charset="0"/>
              </a:rPr>
              <a:t> </a:t>
            </a:r>
            <a:r>
              <a:rPr sz="1100" spc="-55" dirty="0">
                <a:latin typeface="Segoe UI" panose="020B0502040204020203" pitchFamily="34" charset="0"/>
                <a:cs typeface="Segoe UI" panose="020B0502040204020203" pitchFamily="34" charset="0"/>
              </a:rPr>
              <a:t>a  </a:t>
            </a:r>
            <a:r>
              <a:rPr sz="1100" spc="-60" dirty="0">
                <a:latin typeface="Segoe UI" panose="020B0502040204020203" pitchFamily="34" charset="0"/>
                <a:cs typeface="Segoe UI" panose="020B0502040204020203" pitchFamily="34" charset="0"/>
              </a:rPr>
              <a:t>competitive</a:t>
            </a:r>
            <a:r>
              <a:rPr sz="1100" spc="-95" dirty="0">
                <a:latin typeface="Segoe UI" panose="020B0502040204020203" pitchFamily="34" charset="0"/>
                <a:cs typeface="Segoe UI" panose="020B0502040204020203" pitchFamily="34" charset="0"/>
              </a:rPr>
              <a:t> </a:t>
            </a:r>
            <a:r>
              <a:rPr sz="1100" spc="-65" dirty="0">
                <a:latin typeface="Segoe UI" panose="020B0502040204020203" pitchFamily="34" charset="0"/>
                <a:cs typeface="Segoe UI" panose="020B0502040204020203" pitchFamily="34" charset="0"/>
              </a:rPr>
              <a:t>advantage.</a:t>
            </a:r>
            <a:endParaRPr sz="1100" dirty="0">
              <a:latin typeface="Segoe UI" panose="020B0502040204020203" pitchFamily="34" charset="0"/>
              <a:cs typeface="Segoe UI" panose="020B0502040204020203" pitchFamily="34" charset="0"/>
            </a:endParaRPr>
          </a:p>
        </p:txBody>
      </p:sp>
      <p:sp>
        <p:nvSpPr>
          <p:cNvPr id="24" name="object 14">
            <a:extLst>
              <a:ext uri="{FF2B5EF4-FFF2-40B4-BE49-F238E27FC236}">
                <a16:creationId xmlns:a16="http://schemas.microsoft.com/office/drawing/2014/main" id="{A022F71C-A8CD-7C24-FBDF-CDE075475236}"/>
              </a:ext>
            </a:extLst>
          </p:cNvPr>
          <p:cNvSpPr txBox="1">
            <a:spLocks noGrp="1"/>
          </p:cNvSpPr>
          <p:nvPr>
            <p:ph type="title"/>
          </p:nvPr>
        </p:nvSpPr>
        <p:spPr>
          <a:xfrm>
            <a:off x="1125658" y="3951479"/>
            <a:ext cx="1071592" cy="368049"/>
          </a:xfrm>
          <a:prstGeom prst="rect">
            <a:avLst/>
          </a:prstGeom>
        </p:spPr>
        <p:txBody>
          <a:bodyPr vert="horz" wrap="square" lIns="0" tIns="13970" rIns="0" bIns="0" rtlCol="0">
            <a:spAutoFit/>
          </a:bodyPr>
          <a:lstStyle/>
          <a:p>
            <a:pPr marL="12700">
              <a:lnSpc>
                <a:spcPct val="100000"/>
              </a:lnSpc>
              <a:spcBef>
                <a:spcPts val="110"/>
              </a:spcBef>
            </a:pPr>
            <a:r>
              <a:rPr sz="2300" b="1" spc="-45" dirty="0">
                <a:solidFill>
                  <a:srgbClr val="F59D21"/>
                </a:solidFill>
                <a:latin typeface="Segoe UI Black" panose="020B0A02040204020203" pitchFamily="34" charset="0"/>
                <a:ea typeface="Segoe UI Black" panose="020B0A02040204020203" pitchFamily="34" charset="0"/>
              </a:rPr>
              <a:t>VISION</a:t>
            </a:r>
            <a:endParaRPr sz="2300" b="1" dirty="0">
              <a:latin typeface="Segoe UI Black" panose="020B0A02040204020203" pitchFamily="34" charset="0"/>
              <a:ea typeface="Segoe UI Black" panose="020B0A02040204020203" pitchFamily="34" charset="0"/>
            </a:endParaRPr>
          </a:p>
        </p:txBody>
      </p:sp>
      <p:sp>
        <p:nvSpPr>
          <p:cNvPr id="25" name="object 14">
            <a:extLst>
              <a:ext uri="{FF2B5EF4-FFF2-40B4-BE49-F238E27FC236}">
                <a16:creationId xmlns:a16="http://schemas.microsoft.com/office/drawing/2014/main" id="{B9E28BF1-0675-D7CC-A81C-DD1A9F43D199}"/>
              </a:ext>
            </a:extLst>
          </p:cNvPr>
          <p:cNvSpPr txBox="1">
            <a:spLocks/>
          </p:cNvSpPr>
          <p:nvPr/>
        </p:nvSpPr>
        <p:spPr>
          <a:xfrm>
            <a:off x="6994641" y="3957520"/>
            <a:ext cx="1523802" cy="368049"/>
          </a:xfrm>
          <a:prstGeom prst="rect">
            <a:avLst/>
          </a:prstGeom>
        </p:spPr>
        <p:txBody>
          <a:bodyPr vert="horz" wrap="square" lIns="0" tIns="13970" rIns="0" bIns="0" rtlCol="0" anchor="ctr">
            <a:spAutoFit/>
          </a:bodyPr>
          <a:lstStyle>
            <a:lvl1pPr marL="12700" defTabSz="914400">
              <a:lnSpc>
                <a:spcPct val="100000"/>
              </a:lnSpc>
              <a:spcBef>
                <a:spcPts val="110"/>
              </a:spcBef>
              <a:buNone/>
              <a:defRPr sz="2300" b="1" spc="-45">
                <a:solidFill>
                  <a:srgbClr val="F59D21"/>
                </a:solidFill>
                <a:latin typeface="Segoe UI Black" panose="020B0A02040204020203" pitchFamily="34" charset="0"/>
                <a:ea typeface="Segoe UI Black" panose="020B0A02040204020203" pitchFamily="34" charset="0"/>
                <a:cs typeface="+mj-cs"/>
              </a:defRPr>
            </a:lvl1pPr>
          </a:lstStyle>
          <a:p>
            <a:r>
              <a:rPr lang="en-IN" dirty="0"/>
              <a:t>MISSION</a:t>
            </a:r>
          </a:p>
        </p:txBody>
      </p:sp>
      <p:grpSp>
        <p:nvGrpSpPr>
          <p:cNvPr id="8" name="object 3">
            <a:extLst>
              <a:ext uri="{FF2B5EF4-FFF2-40B4-BE49-F238E27FC236}">
                <a16:creationId xmlns:a16="http://schemas.microsoft.com/office/drawing/2014/main" id="{E0C567EE-CF5D-2AC4-C77C-4024CCC7A6C5}"/>
              </a:ext>
            </a:extLst>
          </p:cNvPr>
          <p:cNvGrpSpPr/>
          <p:nvPr/>
        </p:nvGrpSpPr>
        <p:grpSpPr>
          <a:xfrm>
            <a:off x="0" y="3086100"/>
            <a:ext cx="9143999" cy="2934335"/>
            <a:chOff x="893254" y="3161286"/>
            <a:chExt cx="8268970" cy="2591435"/>
          </a:xfrm>
        </p:grpSpPr>
        <p:sp>
          <p:nvSpPr>
            <p:cNvPr id="9" name="object 4">
              <a:extLst>
                <a:ext uri="{FF2B5EF4-FFF2-40B4-BE49-F238E27FC236}">
                  <a16:creationId xmlns:a16="http://schemas.microsoft.com/office/drawing/2014/main" id="{1EDEC950-C0E9-E59B-5720-62660043F202}"/>
                </a:ext>
              </a:extLst>
            </p:cNvPr>
            <p:cNvSpPr/>
            <p:nvPr/>
          </p:nvSpPr>
          <p:spPr>
            <a:xfrm>
              <a:off x="3733038" y="4543056"/>
              <a:ext cx="5161280" cy="1199515"/>
            </a:xfrm>
            <a:custGeom>
              <a:avLst/>
              <a:gdLst/>
              <a:ahLst/>
              <a:cxnLst/>
              <a:rect l="l" t="t" r="r" b="b"/>
              <a:pathLst>
                <a:path w="5161280" h="1199514">
                  <a:moveTo>
                    <a:pt x="5161026" y="982967"/>
                  </a:moveTo>
                  <a:lnTo>
                    <a:pt x="1328166" y="982967"/>
                  </a:lnTo>
                  <a:lnTo>
                    <a:pt x="1279423" y="981951"/>
                  </a:lnTo>
                  <a:lnTo>
                    <a:pt x="1231226" y="978916"/>
                  </a:lnTo>
                  <a:lnTo>
                    <a:pt x="1183589" y="973899"/>
                  </a:lnTo>
                  <a:lnTo>
                    <a:pt x="1136586" y="966939"/>
                  </a:lnTo>
                  <a:lnTo>
                    <a:pt x="1090231" y="958075"/>
                  </a:lnTo>
                  <a:lnTo>
                    <a:pt x="1044575" y="947356"/>
                  </a:lnTo>
                  <a:lnTo>
                    <a:pt x="999667" y="934808"/>
                  </a:lnTo>
                  <a:lnTo>
                    <a:pt x="955548" y="920470"/>
                  </a:lnTo>
                  <a:lnTo>
                    <a:pt x="912253" y="904392"/>
                  </a:lnTo>
                  <a:lnTo>
                    <a:pt x="869835" y="886599"/>
                  </a:lnTo>
                  <a:lnTo>
                    <a:pt x="828332" y="867143"/>
                  </a:lnTo>
                  <a:lnTo>
                    <a:pt x="787781" y="846061"/>
                  </a:lnTo>
                  <a:lnTo>
                    <a:pt x="748233" y="823379"/>
                  </a:lnTo>
                  <a:lnTo>
                    <a:pt x="709726" y="799147"/>
                  </a:lnTo>
                  <a:lnTo>
                    <a:pt x="672312" y="773391"/>
                  </a:lnTo>
                  <a:lnTo>
                    <a:pt x="636016" y="746175"/>
                  </a:lnTo>
                  <a:lnTo>
                    <a:pt x="600887" y="717511"/>
                  </a:lnTo>
                  <a:lnTo>
                    <a:pt x="566978" y="687451"/>
                  </a:lnTo>
                  <a:lnTo>
                    <a:pt x="534327" y="656031"/>
                  </a:lnTo>
                  <a:lnTo>
                    <a:pt x="502958" y="623290"/>
                  </a:lnTo>
                  <a:lnTo>
                    <a:pt x="472935" y="589267"/>
                  </a:lnTo>
                  <a:lnTo>
                    <a:pt x="444296" y="553999"/>
                  </a:lnTo>
                  <a:lnTo>
                    <a:pt x="417093" y="517537"/>
                  </a:lnTo>
                  <a:lnTo>
                    <a:pt x="391337" y="479894"/>
                  </a:lnTo>
                  <a:lnTo>
                    <a:pt x="367106" y="441134"/>
                  </a:lnTo>
                  <a:lnTo>
                    <a:pt x="344424" y="401281"/>
                  </a:lnTo>
                  <a:lnTo>
                    <a:pt x="323329" y="360375"/>
                  </a:lnTo>
                  <a:lnTo>
                    <a:pt x="303885" y="318465"/>
                  </a:lnTo>
                  <a:lnTo>
                    <a:pt x="286118" y="275577"/>
                  </a:lnTo>
                  <a:lnTo>
                    <a:pt x="270065" y="231749"/>
                  </a:lnTo>
                  <a:lnTo>
                    <a:pt x="255790" y="187032"/>
                  </a:lnTo>
                  <a:lnTo>
                    <a:pt x="243306" y="141465"/>
                  </a:lnTo>
                  <a:lnTo>
                    <a:pt x="232689" y="95072"/>
                  </a:lnTo>
                  <a:lnTo>
                    <a:pt x="223964" y="47904"/>
                  </a:lnTo>
                  <a:lnTo>
                    <a:pt x="217170" y="0"/>
                  </a:lnTo>
                  <a:lnTo>
                    <a:pt x="0" y="0"/>
                  </a:lnTo>
                  <a:lnTo>
                    <a:pt x="5854" y="48374"/>
                  </a:lnTo>
                  <a:lnTo>
                    <a:pt x="13398" y="96164"/>
                  </a:lnTo>
                  <a:lnTo>
                    <a:pt x="22580" y="143344"/>
                  </a:lnTo>
                  <a:lnTo>
                    <a:pt x="33388" y="189890"/>
                  </a:lnTo>
                  <a:lnTo>
                    <a:pt x="45783" y="235762"/>
                  </a:lnTo>
                  <a:lnTo>
                    <a:pt x="59728" y="280924"/>
                  </a:lnTo>
                  <a:lnTo>
                    <a:pt x="75196" y="325374"/>
                  </a:lnTo>
                  <a:lnTo>
                    <a:pt x="92163" y="369062"/>
                  </a:lnTo>
                  <a:lnTo>
                    <a:pt x="110578" y="411962"/>
                  </a:lnTo>
                  <a:lnTo>
                    <a:pt x="130416" y="454063"/>
                  </a:lnTo>
                  <a:lnTo>
                    <a:pt x="151663" y="495312"/>
                  </a:lnTo>
                  <a:lnTo>
                    <a:pt x="174256" y="535686"/>
                  </a:lnTo>
                  <a:lnTo>
                    <a:pt x="198196" y="575170"/>
                  </a:lnTo>
                  <a:lnTo>
                    <a:pt x="223431" y="613714"/>
                  </a:lnTo>
                  <a:lnTo>
                    <a:pt x="249923" y="651306"/>
                  </a:lnTo>
                  <a:lnTo>
                    <a:pt x="277660" y="687908"/>
                  </a:lnTo>
                  <a:lnTo>
                    <a:pt x="306603" y="723506"/>
                  </a:lnTo>
                  <a:lnTo>
                    <a:pt x="336715" y="758050"/>
                  </a:lnTo>
                  <a:lnTo>
                    <a:pt x="367969" y="791527"/>
                  </a:lnTo>
                  <a:lnTo>
                    <a:pt x="400329" y="823899"/>
                  </a:lnTo>
                  <a:lnTo>
                    <a:pt x="433768" y="855141"/>
                  </a:lnTo>
                  <a:lnTo>
                    <a:pt x="468236" y="885240"/>
                  </a:lnTo>
                  <a:lnTo>
                    <a:pt x="503732" y="914133"/>
                  </a:lnTo>
                  <a:lnTo>
                    <a:pt x="540207" y="941819"/>
                  </a:lnTo>
                  <a:lnTo>
                    <a:pt x="577634" y="968260"/>
                  </a:lnTo>
                  <a:lnTo>
                    <a:pt x="615975" y="993419"/>
                  </a:lnTo>
                  <a:lnTo>
                    <a:pt x="655193" y="1017282"/>
                  </a:lnTo>
                  <a:lnTo>
                    <a:pt x="695274" y="1039812"/>
                  </a:lnTo>
                  <a:lnTo>
                    <a:pt x="736180" y="1060983"/>
                  </a:lnTo>
                  <a:lnTo>
                    <a:pt x="777862" y="1080770"/>
                  </a:lnTo>
                  <a:lnTo>
                    <a:pt x="820318" y="1099134"/>
                  </a:lnTo>
                  <a:lnTo>
                    <a:pt x="863485" y="1116050"/>
                  </a:lnTo>
                  <a:lnTo>
                    <a:pt x="907351" y="1131493"/>
                  </a:lnTo>
                  <a:lnTo>
                    <a:pt x="951890" y="1145438"/>
                  </a:lnTo>
                  <a:lnTo>
                    <a:pt x="997051" y="1157846"/>
                  </a:lnTo>
                  <a:lnTo>
                    <a:pt x="1042809" y="1168692"/>
                  </a:lnTo>
                  <a:lnTo>
                    <a:pt x="1089139" y="1177950"/>
                  </a:lnTo>
                  <a:lnTo>
                    <a:pt x="1136002" y="1185583"/>
                  </a:lnTo>
                  <a:lnTo>
                    <a:pt x="1183360" y="1191577"/>
                  </a:lnTo>
                  <a:lnTo>
                    <a:pt x="1231201" y="1195895"/>
                  </a:lnTo>
                  <a:lnTo>
                    <a:pt x="1279474" y="1198499"/>
                  </a:lnTo>
                  <a:lnTo>
                    <a:pt x="1328166" y="1199388"/>
                  </a:lnTo>
                  <a:lnTo>
                    <a:pt x="5161026" y="1199375"/>
                  </a:lnTo>
                  <a:lnTo>
                    <a:pt x="5139080" y="1158227"/>
                  </a:lnTo>
                  <a:lnTo>
                    <a:pt x="5128107" y="1113878"/>
                  </a:lnTo>
                  <a:lnTo>
                    <a:pt x="5128107" y="1068476"/>
                  </a:lnTo>
                  <a:lnTo>
                    <a:pt x="5139080" y="1024128"/>
                  </a:lnTo>
                  <a:lnTo>
                    <a:pt x="5161026" y="982967"/>
                  </a:lnTo>
                  <a:close/>
                </a:path>
              </a:pathLst>
            </a:custGeom>
            <a:solidFill>
              <a:srgbClr val="FAAE02"/>
            </a:solidFill>
          </p:spPr>
          <p:txBody>
            <a:bodyPr wrap="square" lIns="0" tIns="0" rIns="0" bIns="0" rtlCol="0"/>
            <a:lstStyle/>
            <a:p>
              <a:endParaRPr/>
            </a:p>
          </p:txBody>
        </p:sp>
        <p:sp>
          <p:nvSpPr>
            <p:cNvPr id="10" name="object 5">
              <a:extLst>
                <a:ext uri="{FF2B5EF4-FFF2-40B4-BE49-F238E27FC236}">
                  <a16:creationId xmlns:a16="http://schemas.microsoft.com/office/drawing/2014/main" id="{E509581A-EAC5-DB7E-F0F9-EF5D83633F3C}"/>
                </a:ext>
              </a:extLst>
            </p:cNvPr>
            <p:cNvSpPr/>
            <p:nvPr/>
          </p:nvSpPr>
          <p:spPr>
            <a:xfrm>
              <a:off x="4043934" y="5271515"/>
              <a:ext cx="1017269" cy="470916"/>
            </a:xfrm>
            <a:prstGeom prst="rect">
              <a:avLst/>
            </a:prstGeom>
            <a:blipFill>
              <a:blip r:embed="rId9" cstate="print"/>
              <a:stretch>
                <a:fillRect/>
              </a:stretch>
            </a:blipFill>
          </p:spPr>
          <p:txBody>
            <a:bodyPr wrap="square" lIns="0" tIns="0" rIns="0" bIns="0" rtlCol="0"/>
            <a:lstStyle/>
            <a:p>
              <a:endParaRPr/>
            </a:p>
          </p:txBody>
        </p:sp>
        <p:sp>
          <p:nvSpPr>
            <p:cNvPr id="11" name="object 6">
              <a:extLst>
                <a:ext uri="{FF2B5EF4-FFF2-40B4-BE49-F238E27FC236}">
                  <a16:creationId xmlns:a16="http://schemas.microsoft.com/office/drawing/2014/main" id="{FBF96D58-89AA-EB27-C8FC-1627B00F7256}"/>
                </a:ext>
              </a:extLst>
            </p:cNvPr>
            <p:cNvSpPr/>
            <p:nvPr/>
          </p:nvSpPr>
          <p:spPr>
            <a:xfrm>
              <a:off x="5061965" y="5526785"/>
              <a:ext cx="1088136" cy="215646"/>
            </a:xfrm>
            <a:prstGeom prst="rect">
              <a:avLst/>
            </a:prstGeom>
            <a:blipFill>
              <a:blip r:embed="rId10" cstate="print"/>
              <a:stretch>
                <a:fillRect/>
              </a:stretch>
            </a:blipFill>
          </p:spPr>
          <p:txBody>
            <a:bodyPr wrap="square" lIns="0" tIns="0" rIns="0" bIns="0" rtlCol="0"/>
            <a:lstStyle/>
            <a:p>
              <a:endParaRPr/>
            </a:p>
          </p:txBody>
        </p:sp>
        <p:sp>
          <p:nvSpPr>
            <p:cNvPr id="12" name="object 7">
              <a:extLst>
                <a:ext uri="{FF2B5EF4-FFF2-40B4-BE49-F238E27FC236}">
                  <a16:creationId xmlns:a16="http://schemas.microsoft.com/office/drawing/2014/main" id="{BB677A16-D3C1-B49A-5163-86573827677C}"/>
                </a:ext>
              </a:extLst>
            </p:cNvPr>
            <p:cNvSpPr/>
            <p:nvPr/>
          </p:nvSpPr>
          <p:spPr>
            <a:xfrm>
              <a:off x="1163574" y="4543043"/>
              <a:ext cx="5226685" cy="1199515"/>
            </a:xfrm>
            <a:custGeom>
              <a:avLst/>
              <a:gdLst/>
              <a:ahLst/>
              <a:cxnLst/>
              <a:rect l="l" t="t" r="r" b="b"/>
              <a:pathLst>
                <a:path w="5226685" h="1199514">
                  <a:moveTo>
                    <a:pt x="5226558" y="0"/>
                  </a:moveTo>
                  <a:lnTo>
                    <a:pt x="5009388" y="0"/>
                  </a:lnTo>
                  <a:lnTo>
                    <a:pt x="5002581" y="47917"/>
                  </a:lnTo>
                  <a:lnTo>
                    <a:pt x="4993856" y="95084"/>
                  </a:lnTo>
                  <a:lnTo>
                    <a:pt x="4983226" y="141478"/>
                  </a:lnTo>
                  <a:lnTo>
                    <a:pt x="4970754" y="187045"/>
                  </a:lnTo>
                  <a:lnTo>
                    <a:pt x="4956480" y="231762"/>
                  </a:lnTo>
                  <a:lnTo>
                    <a:pt x="4940427" y="275590"/>
                  </a:lnTo>
                  <a:lnTo>
                    <a:pt x="4922659" y="318477"/>
                  </a:lnTo>
                  <a:lnTo>
                    <a:pt x="4903203" y="360387"/>
                  </a:lnTo>
                  <a:lnTo>
                    <a:pt x="4882108" y="401294"/>
                  </a:lnTo>
                  <a:lnTo>
                    <a:pt x="4859426" y="441147"/>
                  </a:lnTo>
                  <a:lnTo>
                    <a:pt x="4835182" y="479907"/>
                  </a:lnTo>
                  <a:lnTo>
                    <a:pt x="4809426" y="517550"/>
                  </a:lnTo>
                  <a:lnTo>
                    <a:pt x="4782210" y="554012"/>
                  </a:lnTo>
                  <a:lnTo>
                    <a:pt x="4753559" y="589280"/>
                  </a:lnTo>
                  <a:lnTo>
                    <a:pt x="4723523" y="623303"/>
                  </a:lnTo>
                  <a:lnTo>
                    <a:pt x="4692154" y="656043"/>
                  </a:lnTo>
                  <a:lnTo>
                    <a:pt x="4659477" y="687463"/>
                  </a:lnTo>
                  <a:lnTo>
                    <a:pt x="4625556" y="717524"/>
                  </a:lnTo>
                  <a:lnTo>
                    <a:pt x="4590402" y="746188"/>
                  </a:lnTo>
                  <a:lnTo>
                    <a:pt x="4554093" y="773404"/>
                  </a:lnTo>
                  <a:lnTo>
                    <a:pt x="4516653" y="799160"/>
                  </a:lnTo>
                  <a:lnTo>
                    <a:pt x="4478121" y="823391"/>
                  </a:lnTo>
                  <a:lnTo>
                    <a:pt x="4438535" y="846074"/>
                  </a:lnTo>
                  <a:lnTo>
                    <a:pt x="4397959" y="867156"/>
                  </a:lnTo>
                  <a:lnTo>
                    <a:pt x="4356430" y="886612"/>
                  </a:lnTo>
                  <a:lnTo>
                    <a:pt x="4313974" y="904405"/>
                  </a:lnTo>
                  <a:lnTo>
                    <a:pt x="4270641" y="920483"/>
                  </a:lnTo>
                  <a:lnTo>
                    <a:pt x="4226484" y="934821"/>
                  </a:lnTo>
                  <a:lnTo>
                    <a:pt x="4181538" y="947369"/>
                  </a:lnTo>
                  <a:lnTo>
                    <a:pt x="4135831" y="958088"/>
                  </a:lnTo>
                  <a:lnTo>
                    <a:pt x="4089438" y="966952"/>
                  </a:lnTo>
                  <a:lnTo>
                    <a:pt x="4042372" y="973912"/>
                  </a:lnTo>
                  <a:lnTo>
                    <a:pt x="3994683" y="978928"/>
                  </a:lnTo>
                  <a:lnTo>
                    <a:pt x="3946423" y="981964"/>
                  </a:lnTo>
                  <a:lnTo>
                    <a:pt x="3897630" y="982980"/>
                  </a:lnTo>
                  <a:lnTo>
                    <a:pt x="0" y="982980"/>
                  </a:lnTo>
                  <a:lnTo>
                    <a:pt x="21945" y="1024140"/>
                  </a:lnTo>
                  <a:lnTo>
                    <a:pt x="32918" y="1068489"/>
                  </a:lnTo>
                  <a:lnTo>
                    <a:pt x="32918" y="1113891"/>
                  </a:lnTo>
                  <a:lnTo>
                    <a:pt x="21945" y="1158240"/>
                  </a:lnTo>
                  <a:lnTo>
                    <a:pt x="0" y="1199388"/>
                  </a:lnTo>
                  <a:lnTo>
                    <a:pt x="3897630" y="1199388"/>
                  </a:lnTo>
                  <a:lnTo>
                    <a:pt x="3946360" y="1198511"/>
                  </a:lnTo>
                  <a:lnTo>
                    <a:pt x="3994683" y="1195908"/>
                  </a:lnTo>
                  <a:lnTo>
                    <a:pt x="4042575" y="1191590"/>
                  </a:lnTo>
                  <a:lnTo>
                    <a:pt x="4089984" y="1185595"/>
                  </a:lnTo>
                  <a:lnTo>
                    <a:pt x="4136885" y="1177963"/>
                  </a:lnTo>
                  <a:lnTo>
                    <a:pt x="4183253" y="1168704"/>
                  </a:lnTo>
                  <a:lnTo>
                    <a:pt x="4229049" y="1157859"/>
                  </a:lnTo>
                  <a:lnTo>
                    <a:pt x="4274248" y="1145451"/>
                  </a:lnTo>
                  <a:lnTo>
                    <a:pt x="4318813" y="1131506"/>
                  </a:lnTo>
                  <a:lnTo>
                    <a:pt x="4362716" y="1116063"/>
                  </a:lnTo>
                  <a:lnTo>
                    <a:pt x="4405922" y="1099146"/>
                  </a:lnTo>
                  <a:lnTo>
                    <a:pt x="4448403" y="1080782"/>
                  </a:lnTo>
                  <a:lnTo>
                    <a:pt x="4490123" y="1060996"/>
                  </a:lnTo>
                  <a:lnTo>
                    <a:pt x="4531042" y="1039825"/>
                  </a:lnTo>
                  <a:lnTo>
                    <a:pt x="4571149" y="1017295"/>
                  </a:lnTo>
                  <a:lnTo>
                    <a:pt x="4610392" y="993432"/>
                  </a:lnTo>
                  <a:lnTo>
                    <a:pt x="4648746" y="968273"/>
                  </a:lnTo>
                  <a:lnTo>
                    <a:pt x="4686198" y="941832"/>
                  </a:lnTo>
                  <a:lnTo>
                    <a:pt x="4722685" y="914146"/>
                  </a:lnTo>
                  <a:lnTo>
                    <a:pt x="4758194" y="885253"/>
                  </a:lnTo>
                  <a:lnTo>
                    <a:pt x="4792688" y="855154"/>
                  </a:lnTo>
                  <a:lnTo>
                    <a:pt x="4826139" y="823912"/>
                  </a:lnTo>
                  <a:lnTo>
                    <a:pt x="4858512" y="791540"/>
                  </a:lnTo>
                  <a:lnTo>
                    <a:pt x="4889766" y="758063"/>
                  </a:lnTo>
                  <a:lnTo>
                    <a:pt x="4919891" y="723519"/>
                  </a:lnTo>
                  <a:lnTo>
                    <a:pt x="4948834" y="687920"/>
                  </a:lnTo>
                  <a:lnTo>
                    <a:pt x="4976584" y="651319"/>
                  </a:lnTo>
                  <a:lnTo>
                    <a:pt x="5003089" y="613727"/>
                  </a:lnTo>
                  <a:lnTo>
                    <a:pt x="5028323" y="575183"/>
                  </a:lnTo>
                  <a:lnTo>
                    <a:pt x="5052263" y="535698"/>
                  </a:lnTo>
                  <a:lnTo>
                    <a:pt x="5074869" y="495325"/>
                  </a:lnTo>
                  <a:lnTo>
                    <a:pt x="5096116" y="454075"/>
                  </a:lnTo>
                  <a:lnTo>
                    <a:pt x="5115966" y="411975"/>
                  </a:lnTo>
                  <a:lnTo>
                    <a:pt x="5134381" y="369074"/>
                  </a:lnTo>
                  <a:lnTo>
                    <a:pt x="5151348" y="325386"/>
                  </a:lnTo>
                  <a:lnTo>
                    <a:pt x="5166817" y="280936"/>
                  </a:lnTo>
                  <a:lnTo>
                    <a:pt x="5180762" y="235775"/>
                  </a:lnTo>
                  <a:lnTo>
                    <a:pt x="5193157" y="189903"/>
                  </a:lnTo>
                  <a:lnTo>
                    <a:pt x="5203964" y="143357"/>
                  </a:lnTo>
                  <a:lnTo>
                    <a:pt x="5213147" y="96177"/>
                  </a:lnTo>
                  <a:lnTo>
                    <a:pt x="5220690" y="48387"/>
                  </a:lnTo>
                  <a:lnTo>
                    <a:pt x="5226558" y="0"/>
                  </a:lnTo>
                  <a:close/>
                </a:path>
              </a:pathLst>
            </a:custGeom>
            <a:solidFill>
              <a:srgbClr val="282F39"/>
            </a:solidFill>
          </p:spPr>
          <p:txBody>
            <a:bodyPr wrap="square" lIns="0" tIns="0" rIns="0" bIns="0" rtlCol="0"/>
            <a:lstStyle/>
            <a:p>
              <a:endParaRPr/>
            </a:p>
          </p:txBody>
        </p:sp>
        <p:sp>
          <p:nvSpPr>
            <p:cNvPr id="13" name="object 8">
              <a:extLst>
                <a:ext uri="{FF2B5EF4-FFF2-40B4-BE49-F238E27FC236}">
                  <a16:creationId xmlns:a16="http://schemas.microsoft.com/office/drawing/2014/main" id="{25FD5B87-75E1-4177-80D5-A30E698FAEFA}"/>
                </a:ext>
              </a:extLst>
            </p:cNvPr>
            <p:cNvSpPr/>
            <p:nvPr/>
          </p:nvSpPr>
          <p:spPr>
            <a:xfrm>
              <a:off x="8929330" y="5518296"/>
              <a:ext cx="232409" cy="232624"/>
            </a:xfrm>
            <a:prstGeom prst="rect">
              <a:avLst/>
            </a:prstGeom>
            <a:blipFill>
              <a:blip r:embed="rId11" cstate="print"/>
              <a:stretch>
                <a:fillRect/>
              </a:stretch>
            </a:blipFill>
          </p:spPr>
          <p:txBody>
            <a:bodyPr wrap="square" lIns="0" tIns="0" rIns="0" bIns="0" rtlCol="0"/>
            <a:lstStyle/>
            <a:p>
              <a:endParaRPr/>
            </a:p>
          </p:txBody>
        </p:sp>
        <p:sp>
          <p:nvSpPr>
            <p:cNvPr id="14" name="object 9">
              <a:extLst>
                <a:ext uri="{FF2B5EF4-FFF2-40B4-BE49-F238E27FC236}">
                  <a16:creationId xmlns:a16="http://schemas.microsoft.com/office/drawing/2014/main" id="{E67104C1-CBEF-DD08-BE9F-18030300B43C}"/>
                </a:ext>
              </a:extLst>
            </p:cNvPr>
            <p:cNvSpPr/>
            <p:nvPr/>
          </p:nvSpPr>
          <p:spPr>
            <a:xfrm>
              <a:off x="893254" y="5516879"/>
              <a:ext cx="235839" cy="235457"/>
            </a:xfrm>
            <a:prstGeom prst="rect">
              <a:avLst/>
            </a:prstGeom>
            <a:blipFill>
              <a:blip r:embed="rId12" cstate="print"/>
              <a:stretch>
                <a:fillRect/>
              </a:stretch>
            </a:blipFill>
          </p:spPr>
          <p:txBody>
            <a:bodyPr wrap="square" lIns="0" tIns="0" rIns="0" bIns="0" rtlCol="0"/>
            <a:lstStyle/>
            <a:p>
              <a:endParaRPr/>
            </a:p>
          </p:txBody>
        </p:sp>
        <p:sp>
          <p:nvSpPr>
            <p:cNvPr id="15" name="object 10">
              <a:extLst>
                <a:ext uri="{FF2B5EF4-FFF2-40B4-BE49-F238E27FC236}">
                  <a16:creationId xmlns:a16="http://schemas.microsoft.com/office/drawing/2014/main" id="{1AEBD39F-C8F7-29EB-A8AE-31BF49A849C8}"/>
                </a:ext>
              </a:extLst>
            </p:cNvPr>
            <p:cNvSpPr/>
            <p:nvPr/>
          </p:nvSpPr>
          <p:spPr>
            <a:xfrm>
              <a:off x="3789425" y="4290059"/>
              <a:ext cx="96774" cy="96774"/>
            </a:xfrm>
            <a:prstGeom prst="rect">
              <a:avLst/>
            </a:prstGeom>
            <a:blipFill>
              <a:blip r:embed="rId13" cstate="print"/>
              <a:stretch>
                <a:fillRect/>
              </a:stretch>
            </a:blipFill>
          </p:spPr>
          <p:txBody>
            <a:bodyPr wrap="square" lIns="0" tIns="0" rIns="0" bIns="0" rtlCol="0"/>
            <a:lstStyle/>
            <a:p>
              <a:endParaRPr/>
            </a:p>
          </p:txBody>
        </p:sp>
        <p:sp>
          <p:nvSpPr>
            <p:cNvPr id="16" name="object 11">
              <a:extLst>
                <a:ext uri="{FF2B5EF4-FFF2-40B4-BE49-F238E27FC236}">
                  <a16:creationId xmlns:a16="http://schemas.microsoft.com/office/drawing/2014/main" id="{2C086BB7-7A80-AD27-B7C6-70ED63C11643}"/>
                </a:ext>
              </a:extLst>
            </p:cNvPr>
            <p:cNvSpPr/>
            <p:nvPr/>
          </p:nvSpPr>
          <p:spPr>
            <a:xfrm>
              <a:off x="3722369" y="3161286"/>
              <a:ext cx="2680335" cy="1292225"/>
            </a:xfrm>
            <a:custGeom>
              <a:avLst/>
              <a:gdLst/>
              <a:ahLst/>
              <a:cxnLst/>
              <a:rect l="l" t="t" r="r" b="b"/>
              <a:pathLst>
                <a:path w="2680335" h="1292225">
                  <a:moveTo>
                    <a:pt x="2679799" y="1193317"/>
                  </a:moveTo>
                  <a:lnTo>
                    <a:pt x="2676906" y="1147061"/>
                  </a:lnTo>
                  <a:lnTo>
                    <a:pt x="2638234" y="1086578"/>
                  </a:lnTo>
                  <a:lnTo>
                    <a:pt x="2570988" y="1060955"/>
                  </a:lnTo>
                  <a:lnTo>
                    <a:pt x="2563007" y="1013829"/>
                  </a:lnTo>
                  <a:lnTo>
                    <a:pt x="2553337" y="967417"/>
                  </a:lnTo>
                  <a:lnTo>
                    <a:pt x="2542014" y="921747"/>
                  </a:lnTo>
                  <a:lnTo>
                    <a:pt x="2529075" y="876846"/>
                  </a:lnTo>
                  <a:lnTo>
                    <a:pt x="2514557" y="832740"/>
                  </a:lnTo>
                  <a:lnTo>
                    <a:pt x="2498496" y="789457"/>
                  </a:lnTo>
                  <a:lnTo>
                    <a:pt x="2480929" y="747025"/>
                  </a:lnTo>
                  <a:lnTo>
                    <a:pt x="2461893" y="705469"/>
                  </a:lnTo>
                  <a:lnTo>
                    <a:pt x="2441423" y="664817"/>
                  </a:lnTo>
                  <a:lnTo>
                    <a:pt x="2419558" y="625096"/>
                  </a:lnTo>
                  <a:lnTo>
                    <a:pt x="2396332" y="586334"/>
                  </a:lnTo>
                  <a:lnTo>
                    <a:pt x="2371784" y="548557"/>
                  </a:lnTo>
                  <a:lnTo>
                    <a:pt x="2345949" y="511792"/>
                  </a:lnTo>
                  <a:lnTo>
                    <a:pt x="2318865" y="476067"/>
                  </a:lnTo>
                  <a:lnTo>
                    <a:pt x="2290567" y="441408"/>
                  </a:lnTo>
                  <a:lnTo>
                    <a:pt x="2261093" y="407843"/>
                  </a:lnTo>
                  <a:lnTo>
                    <a:pt x="2230479" y="375399"/>
                  </a:lnTo>
                  <a:lnTo>
                    <a:pt x="2198762" y="344103"/>
                  </a:lnTo>
                  <a:lnTo>
                    <a:pt x="2165978" y="313981"/>
                  </a:lnTo>
                  <a:lnTo>
                    <a:pt x="2132164" y="285062"/>
                  </a:lnTo>
                  <a:lnTo>
                    <a:pt x="2097357" y="257372"/>
                  </a:lnTo>
                  <a:lnTo>
                    <a:pt x="2061594" y="230938"/>
                  </a:lnTo>
                  <a:lnTo>
                    <a:pt x="2024910" y="205787"/>
                  </a:lnTo>
                  <a:lnTo>
                    <a:pt x="1987343" y="181946"/>
                  </a:lnTo>
                  <a:lnTo>
                    <a:pt x="1948928" y="159443"/>
                  </a:lnTo>
                  <a:lnTo>
                    <a:pt x="1909704" y="138305"/>
                  </a:lnTo>
                  <a:lnTo>
                    <a:pt x="1869706" y="118558"/>
                  </a:lnTo>
                  <a:lnTo>
                    <a:pt x="1828972" y="100230"/>
                  </a:lnTo>
                  <a:lnTo>
                    <a:pt x="1787537" y="83347"/>
                  </a:lnTo>
                  <a:lnTo>
                    <a:pt x="1745438" y="67938"/>
                  </a:lnTo>
                  <a:lnTo>
                    <a:pt x="1702712" y="54028"/>
                  </a:lnTo>
                  <a:lnTo>
                    <a:pt x="1659396" y="41646"/>
                  </a:lnTo>
                  <a:lnTo>
                    <a:pt x="1615526" y="30817"/>
                  </a:lnTo>
                  <a:lnTo>
                    <a:pt x="1571139" y="21570"/>
                  </a:lnTo>
                  <a:lnTo>
                    <a:pt x="1526272" y="13931"/>
                  </a:lnTo>
                  <a:lnTo>
                    <a:pt x="1480961" y="7927"/>
                  </a:lnTo>
                  <a:lnTo>
                    <a:pt x="1435242" y="3586"/>
                  </a:lnTo>
                  <a:lnTo>
                    <a:pt x="1389153" y="935"/>
                  </a:lnTo>
                  <a:lnTo>
                    <a:pt x="1342730" y="0"/>
                  </a:lnTo>
                  <a:lnTo>
                    <a:pt x="1296009" y="808"/>
                  </a:lnTo>
                  <a:lnTo>
                    <a:pt x="1249028" y="3388"/>
                  </a:lnTo>
                  <a:lnTo>
                    <a:pt x="1201822" y="7765"/>
                  </a:lnTo>
                  <a:lnTo>
                    <a:pt x="1154430" y="13967"/>
                  </a:lnTo>
                  <a:lnTo>
                    <a:pt x="1105573" y="22253"/>
                  </a:lnTo>
                  <a:lnTo>
                    <a:pt x="1057194" y="32449"/>
                  </a:lnTo>
                  <a:lnTo>
                    <a:pt x="1009939" y="44364"/>
                  </a:lnTo>
                  <a:lnTo>
                    <a:pt x="963237" y="58113"/>
                  </a:lnTo>
                  <a:lnTo>
                    <a:pt x="917328" y="73607"/>
                  </a:lnTo>
                  <a:lnTo>
                    <a:pt x="872250" y="90809"/>
                  </a:lnTo>
                  <a:lnTo>
                    <a:pt x="828042" y="109678"/>
                  </a:lnTo>
                  <a:lnTo>
                    <a:pt x="784740" y="130179"/>
                  </a:lnTo>
                  <a:lnTo>
                    <a:pt x="742383" y="152271"/>
                  </a:lnTo>
                  <a:lnTo>
                    <a:pt x="701008" y="175918"/>
                  </a:lnTo>
                  <a:lnTo>
                    <a:pt x="660653" y="201081"/>
                  </a:lnTo>
                  <a:lnTo>
                    <a:pt x="621357" y="227721"/>
                  </a:lnTo>
                  <a:lnTo>
                    <a:pt x="583156" y="255801"/>
                  </a:lnTo>
                  <a:lnTo>
                    <a:pt x="546089" y="285283"/>
                  </a:lnTo>
                  <a:lnTo>
                    <a:pt x="510193" y="316128"/>
                  </a:lnTo>
                  <a:lnTo>
                    <a:pt x="475506" y="348298"/>
                  </a:lnTo>
                  <a:lnTo>
                    <a:pt x="442067" y="381755"/>
                  </a:lnTo>
                  <a:lnTo>
                    <a:pt x="409911" y="416461"/>
                  </a:lnTo>
                  <a:lnTo>
                    <a:pt x="379079" y="452378"/>
                  </a:lnTo>
                  <a:lnTo>
                    <a:pt x="349606" y="489467"/>
                  </a:lnTo>
                  <a:lnTo>
                    <a:pt x="321532" y="527690"/>
                  </a:lnTo>
                  <a:lnTo>
                    <a:pt x="294893" y="567010"/>
                  </a:lnTo>
                  <a:lnTo>
                    <a:pt x="269729" y="607388"/>
                  </a:lnTo>
                  <a:lnTo>
                    <a:pt x="246075" y="648785"/>
                  </a:lnTo>
                  <a:lnTo>
                    <a:pt x="223971" y="691164"/>
                  </a:lnTo>
                  <a:lnTo>
                    <a:pt x="203453" y="734486"/>
                  </a:lnTo>
                  <a:lnTo>
                    <a:pt x="184561" y="778714"/>
                  </a:lnTo>
                  <a:lnTo>
                    <a:pt x="167331" y="823809"/>
                  </a:lnTo>
                  <a:lnTo>
                    <a:pt x="151801" y="869733"/>
                  </a:lnTo>
                  <a:lnTo>
                    <a:pt x="138010" y="916448"/>
                  </a:lnTo>
                  <a:lnTo>
                    <a:pt x="125994" y="963915"/>
                  </a:lnTo>
                  <a:lnTo>
                    <a:pt x="115792" y="1012097"/>
                  </a:lnTo>
                  <a:lnTo>
                    <a:pt x="107442" y="1060955"/>
                  </a:lnTo>
                  <a:lnTo>
                    <a:pt x="63007" y="1073278"/>
                  </a:lnTo>
                  <a:lnTo>
                    <a:pt x="28003" y="1100675"/>
                  </a:lnTo>
                  <a:lnTo>
                    <a:pt x="5857" y="1139072"/>
                  </a:lnTo>
                  <a:lnTo>
                    <a:pt x="0" y="1184399"/>
                  </a:lnTo>
                  <a:lnTo>
                    <a:pt x="12334" y="1228833"/>
                  </a:lnTo>
                  <a:lnTo>
                    <a:pt x="35051" y="1257771"/>
                  </a:lnTo>
                  <a:lnTo>
                    <a:pt x="35051" y="1176779"/>
                  </a:lnTo>
                  <a:lnTo>
                    <a:pt x="41338" y="1145633"/>
                  </a:lnTo>
                  <a:lnTo>
                    <a:pt x="58483" y="1120201"/>
                  </a:lnTo>
                  <a:lnTo>
                    <a:pt x="83915" y="1103056"/>
                  </a:lnTo>
                  <a:lnTo>
                    <a:pt x="115062" y="1096769"/>
                  </a:lnTo>
                  <a:lnTo>
                    <a:pt x="115824" y="1096769"/>
                  </a:lnTo>
                  <a:lnTo>
                    <a:pt x="142494" y="1102152"/>
                  </a:lnTo>
                  <a:lnTo>
                    <a:pt x="142494" y="1064003"/>
                  </a:lnTo>
                  <a:lnTo>
                    <a:pt x="150581" y="1016694"/>
                  </a:lnTo>
                  <a:lnTo>
                    <a:pt x="160481" y="970062"/>
                  </a:lnTo>
                  <a:lnTo>
                    <a:pt x="172156" y="924140"/>
                  </a:lnTo>
                  <a:lnTo>
                    <a:pt x="185564" y="878964"/>
                  </a:lnTo>
                  <a:lnTo>
                    <a:pt x="200666" y="834570"/>
                  </a:lnTo>
                  <a:lnTo>
                    <a:pt x="217422" y="790991"/>
                  </a:lnTo>
                  <a:lnTo>
                    <a:pt x="235792" y="748263"/>
                  </a:lnTo>
                  <a:lnTo>
                    <a:pt x="255737" y="706421"/>
                  </a:lnTo>
                  <a:lnTo>
                    <a:pt x="277216" y="665499"/>
                  </a:lnTo>
                  <a:lnTo>
                    <a:pt x="300189" y="625533"/>
                  </a:lnTo>
                  <a:lnTo>
                    <a:pt x="324617" y="586557"/>
                  </a:lnTo>
                  <a:lnTo>
                    <a:pt x="350460" y="548607"/>
                  </a:lnTo>
                  <a:lnTo>
                    <a:pt x="377677" y="511718"/>
                  </a:lnTo>
                  <a:lnTo>
                    <a:pt x="406229" y="475923"/>
                  </a:lnTo>
                  <a:lnTo>
                    <a:pt x="436076" y="441259"/>
                  </a:lnTo>
                  <a:lnTo>
                    <a:pt x="467179" y="407760"/>
                  </a:lnTo>
                  <a:lnTo>
                    <a:pt x="499496" y="375462"/>
                  </a:lnTo>
                  <a:lnTo>
                    <a:pt x="532989" y="344398"/>
                  </a:lnTo>
                  <a:lnTo>
                    <a:pt x="567617" y="314604"/>
                  </a:lnTo>
                  <a:lnTo>
                    <a:pt x="603341" y="286115"/>
                  </a:lnTo>
                  <a:lnTo>
                    <a:pt x="640120" y="258966"/>
                  </a:lnTo>
                  <a:lnTo>
                    <a:pt x="677915" y="233192"/>
                  </a:lnTo>
                  <a:lnTo>
                    <a:pt x="716686" y="208827"/>
                  </a:lnTo>
                  <a:lnTo>
                    <a:pt x="756392" y="185907"/>
                  </a:lnTo>
                  <a:lnTo>
                    <a:pt x="796995" y="164467"/>
                  </a:lnTo>
                  <a:lnTo>
                    <a:pt x="838454" y="144541"/>
                  </a:lnTo>
                  <a:lnTo>
                    <a:pt x="880729" y="126165"/>
                  </a:lnTo>
                  <a:lnTo>
                    <a:pt x="923780" y="109373"/>
                  </a:lnTo>
                  <a:lnTo>
                    <a:pt x="967568" y="94200"/>
                  </a:lnTo>
                  <a:lnTo>
                    <a:pt x="1012053" y="80681"/>
                  </a:lnTo>
                  <a:lnTo>
                    <a:pt x="1057397" y="68807"/>
                  </a:lnTo>
                  <a:lnTo>
                    <a:pt x="1102951" y="58746"/>
                  </a:lnTo>
                  <a:lnTo>
                    <a:pt x="1149286" y="50400"/>
                  </a:lnTo>
                  <a:lnTo>
                    <a:pt x="1196158" y="43848"/>
                  </a:lnTo>
                  <a:lnTo>
                    <a:pt x="1243526" y="39124"/>
                  </a:lnTo>
                  <a:lnTo>
                    <a:pt x="1291352" y="36264"/>
                  </a:lnTo>
                  <a:lnTo>
                    <a:pt x="1339596" y="35303"/>
                  </a:lnTo>
                  <a:lnTo>
                    <a:pt x="1387779" y="36264"/>
                  </a:lnTo>
                  <a:lnTo>
                    <a:pt x="1435548" y="39124"/>
                  </a:lnTo>
                  <a:lnTo>
                    <a:pt x="1482862" y="43848"/>
                  </a:lnTo>
                  <a:lnTo>
                    <a:pt x="1529683" y="50401"/>
                  </a:lnTo>
                  <a:lnTo>
                    <a:pt x="1575970" y="58748"/>
                  </a:lnTo>
                  <a:lnTo>
                    <a:pt x="1621683" y="68855"/>
                  </a:lnTo>
                  <a:lnTo>
                    <a:pt x="1666783" y="80686"/>
                  </a:lnTo>
                  <a:lnTo>
                    <a:pt x="1711228" y="94208"/>
                  </a:lnTo>
                  <a:lnTo>
                    <a:pt x="1754979" y="109384"/>
                  </a:lnTo>
                  <a:lnTo>
                    <a:pt x="1797996" y="126180"/>
                  </a:lnTo>
                  <a:lnTo>
                    <a:pt x="1840240" y="144561"/>
                  </a:lnTo>
                  <a:lnTo>
                    <a:pt x="1881669" y="164493"/>
                  </a:lnTo>
                  <a:lnTo>
                    <a:pt x="1922245" y="185940"/>
                  </a:lnTo>
                  <a:lnTo>
                    <a:pt x="1961926" y="208869"/>
                  </a:lnTo>
                  <a:lnTo>
                    <a:pt x="2000674" y="233243"/>
                  </a:lnTo>
                  <a:lnTo>
                    <a:pt x="2038448" y="259028"/>
                  </a:lnTo>
                  <a:lnTo>
                    <a:pt x="2075209" y="286189"/>
                  </a:lnTo>
                  <a:lnTo>
                    <a:pt x="2110915" y="314692"/>
                  </a:lnTo>
                  <a:lnTo>
                    <a:pt x="2145528" y="344501"/>
                  </a:lnTo>
                  <a:lnTo>
                    <a:pt x="2179007" y="375582"/>
                  </a:lnTo>
                  <a:lnTo>
                    <a:pt x="2211312" y="407900"/>
                  </a:lnTo>
                  <a:lnTo>
                    <a:pt x="2242403" y="441420"/>
                  </a:lnTo>
                  <a:lnTo>
                    <a:pt x="2272241" y="476106"/>
                  </a:lnTo>
                  <a:lnTo>
                    <a:pt x="2300785" y="511926"/>
                  </a:lnTo>
                  <a:lnTo>
                    <a:pt x="2327995" y="548842"/>
                  </a:lnTo>
                  <a:lnTo>
                    <a:pt x="2353832" y="586822"/>
                  </a:lnTo>
                  <a:lnTo>
                    <a:pt x="2378255" y="625829"/>
                  </a:lnTo>
                  <a:lnTo>
                    <a:pt x="2401224" y="665829"/>
                  </a:lnTo>
                  <a:lnTo>
                    <a:pt x="2422700" y="706788"/>
                  </a:lnTo>
                  <a:lnTo>
                    <a:pt x="2442642" y="748669"/>
                  </a:lnTo>
                  <a:lnTo>
                    <a:pt x="2461010" y="791439"/>
                  </a:lnTo>
                  <a:lnTo>
                    <a:pt x="2477765" y="835063"/>
                  </a:lnTo>
                  <a:lnTo>
                    <a:pt x="2492866" y="879505"/>
                  </a:lnTo>
                  <a:lnTo>
                    <a:pt x="2506274" y="924731"/>
                  </a:lnTo>
                  <a:lnTo>
                    <a:pt x="2517948" y="970707"/>
                  </a:lnTo>
                  <a:lnTo>
                    <a:pt x="2527848" y="1017396"/>
                  </a:lnTo>
                  <a:lnTo>
                    <a:pt x="2535936" y="1064765"/>
                  </a:lnTo>
                  <a:lnTo>
                    <a:pt x="2535936" y="1101940"/>
                  </a:lnTo>
                  <a:lnTo>
                    <a:pt x="2564892" y="1096007"/>
                  </a:lnTo>
                  <a:lnTo>
                    <a:pt x="2596157" y="1102413"/>
                  </a:lnTo>
                  <a:lnTo>
                    <a:pt x="2621851" y="1119820"/>
                  </a:lnTo>
                  <a:lnTo>
                    <a:pt x="2639258" y="1145513"/>
                  </a:lnTo>
                  <a:lnTo>
                    <a:pt x="2645664" y="1176779"/>
                  </a:lnTo>
                  <a:lnTo>
                    <a:pt x="2645664" y="1257548"/>
                  </a:lnTo>
                  <a:lnTo>
                    <a:pt x="2665190" y="1235358"/>
                  </a:lnTo>
                  <a:lnTo>
                    <a:pt x="2679799" y="1193317"/>
                  </a:lnTo>
                  <a:close/>
                </a:path>
                <a:path w="2680335" h="1292225">
                  <a:moveTo>
                    <a:pt x="195833" y="1257999"/>
                  </a:moveTo>
                  <a:lnTo>
                    <a:pt x="195833" y="1176779"/>
                  </a:lnTo>
                  <a:lnTo>
                    <a:pt x="189868" y="1208045"/>
                  </a:lnTo>
                  <a:lnTo>
                    <a:pt x="172688" y="1233739"/>
                  </a:lnTo>
                  <a:lnTo>
                    <a:pt x="147077" y="1251146"/>
                  </a:lnTo>
                  <a:lnTo>
                    <a:pt x="115792" y="1257545"/>
                  </a:lnTo>
                  <a:lnTo>
                    <a:pt x="84558" y="1251253"/>
                  </a:lnTo>
                  <a:lnTo>
                    <a:pt x="58864" y="1234025"/>
                  </a:lnTo>
                  <a:lnTo>
                    <a:pt x="41457" y="1208367"/>
                  </a:lnTo>
                  <a:lnTo>
                    <a:pt x="35051" y="1176779"/>
                  </a:lnTo>
                  <a:lnTo>
                    <a:pt x="35051" y="1257771"/>
                  </a:lnTo>
                  <a:lnTo>
                    <a:pt x="39814" y="1263838"/>
                  </a:lnTo>
                  <a:lnTo>
                    <a:pt x="78438" y="1285983"/>
                  </a:lnTo>
                  <a:lnTo>
                    <a:pt x="124206" y="1291841"/>
                  </a:lnTo>
                  <a:lnTo>
                    <a:pt x="168199" y="1279625"/>
                  </a:lnTo>
                  <a:lnTo>
                    <a:pt x="195833" y="1257999"/>
                  </a:lnTo>
                  <a:close/>
                </a:path>
                <a:path w="2680335" h="1292225">
                  <a:moveTo>
                    <a:pt x="230886" y="1168397"/>
                  </a:moveTo>
                  <a:lnTo>
                    <a:pt x="222754" y="1132476"/>
                  </a:lnTo>
                  <a:lnTo>
                    <a:pt x="204120" y="1101627"/>
                  </a:lnTo>
                  <a:lnTo>
                    <a:pt x="176772" y="1078065"/>
                  </a:lnTo>
                  <a:lnTo>
                    <a:pt x="142494" y="1064003"/>
                  </a:lnTo>
                  <a:lnTo>
                    <a:pt x="142494" y="1102152"/>
                  </a:lnTo>
                  <a:lnTo>
                    <a:pt x="146970" y="1103056"/>
                  </a:lnTo>
                  <a:lnTo>
                    <a:pt x="172402" y="1120201"/>
                  </a:lnTo>
                  <a:lnTo>
                    <a:pt x="189547" y="1145633"/>
                  </a:lnTo>
                  <a:lnTo>
                    <a:pt x="195833" y="1176779"/>
                  </a:lnTo>
                  <a:lnTo>
                    <a:pt x="195833" y="1257999"/>
                  </a:lnTo>
                  <a:lnTo>
                    <a:pt x="202977" y="1252408"/>
                  </a:lnTo>
                  <a:lnTo>
                    <a:pt x="225040" y="1214046"/>
                  </a:lnTo>
                  <a:lnTo>
                    <a:pt x="230886" y="1168397"/>
                  </a:lnTo>
                  <a:close/>
                </a:path>
                <a:path w="2680335" h="1292225">
                  <a:moveTo>
                    <a:pt x="2535936" y="1101940"/>
                  </a:moveTo>
                  <a:lnTo>
                    <a:pt x="2535936" y="1064765"/>
                  </a:lnTo>
                  <a:lnTo>
                    <a:pt x="2494668" y="1084863"/>
                  </a:lnTo>
                  <a:lnTo>
                    <a:pt x="2465260" y="1118105"/>
                  </a:lnTo>
                  <a:lnTo>
                    <a:pt x="2450425" y="1159920"/>
                  </a:lnTo>
                  <a:lnTo>
                    <a:pt x="2452878" y="1205735"/>
                  </a:lnTo>
                  <a:lnTo>
                    <a:pt x="2472987" y="1247002"/>
                  </a:lnTo>
                  <a:lnTo>
                    <a:pt x="2484120" y="1256826"/>
                  </a:lnTo>
                  <a:lnTo>
                    <a:pt x="2484120" y="1176779"/>
                  </a:lnTo>
                  <a:lnTo>
                    <a:pt x="2490525" y="1145513"/>
                  </a:lnTo>
                  <a:lnTo>
                    <a:pt x="2507932" y="1119820"/>
                  </a:lnTo>
                  <a:lnTo>
                    <a:pt x="2533626" y="1102413"/>
                  </a:lnTo>
                  <a:lnTo>
                    <a:pt x="2535936" y="1101940"/>
                  </a:lnTo>
                  <a:close/>
                </a:path>
                <a:path w="2680335" h="1292225">
                  <a:moveTo>
                    <a:pt x="2645664" y="1257548"/>
                  </a:moveTo>
                  <a:lnTo>
                    <a:pt x="2645664" y="1176779"/>
                  </a:lnTo>
                  <a:lnTo>
                    <a:pt x="2639258" y="1208045"/>
                  </a:lnTo>
                  <a:lnTo>
                    <a:pt x="2621851" y="1233739"/>
                  </a:lnTo>
                  <a:lnTo>
                    <a:pt x="2596157" y="1251146"/>
                  </a:lnTo>
                  <a:lnTo>
                    <a:pt x="2564892" y="1257551"/>
                  </a:lnTo>
                  <a:lnTo>
                    <a:pt x="2533626" y="1251146"/>
                  </a:lnTo>
                  <a:lnTo>
                    <a:pt x="2507932" y="1233739"/>
                  </a:lnTo>
                  <a:lnTo>
                    <a:pt x="2490525" y="1208045"/>
                  </a:lnTo>
                  <a:lnTo>
                    <a:pt x="2484120" y="1176779"/>
                  </a:lnTo>
                  <a:lnTo>
                    <a:pt x="2484120" y="1256826"/>
                  </a:lnTo>
                  <a:lnTo>
                    <a:pt x="2506313" y="1276411"/>
                  </a:lnTo>
                  <a:lnTo>
                    <a:pt x="2548354" y="1291246"/>
                  </a:lnTo>
                  <a:lnTo>
                    <a:pt x="2594610" y="1288793"/>
                  </a:lnTo>
                  <a:lnTo>
                    <a:pt x="2635865" y="1268684"/>
                  </a:lnTo>
                  <a:lnTo>
                    <a:pt x="2645664" y="1257548"/>
                  </a:lnTo>
                  <a:close/>
                </a:path>
              </a:pathLst>
            </a:custGeom>
            <a:solidFill>
              <a:srgbClr val="7D7E80"/>
            </a:solidFill>
          </p:spPr>
          <p:txBody>
            <a:bodyPr wrap="square" lIns="0" tIns="0" rIns="0" bIns="0" rtlCol="0"/>
            <a:lstStyle/>
            <a:p>
              <a:endParaRPr/>
            </a:p>
          </p:txBody>
        </p:sp>
        <p:sp>
          <p:nvSpPr>
            <p:cNvPr id="17" name="object 12">
              <a:extLst>
                <a:ext uri="{FF2B5EF4-FFF2-40B4-BE49-F238E27FC236}">
                  <a16:creationId xmlns:a16="http://schemas.microsoft.com/office/drawing/2014/main" id="{D8946A2A-A27C-0ADB-130E-50F2E4C5A2D9}"/>
                </a:ext>
              </a:extLst>
            </p:cNvPr>
            <p:cNvSpPr/>
            <p:nvPr/>
          </p:nvSpPr>
          <p:spPr>
            <a:xfrm>
              <a:off x="6238494" y="4289297"/>
              <a:ext cx="98298" cy="98297"/>
            </a:xfrm>
            <a:prstGeom prst="rect">
              <a:avLst/>
            </a:prstGeom>
            <a:blipFill>
              <a:blip r:embed="rId14" cstate="print"/>
              <a:stretch>
                <a:fillRect/>
              </a:stretch>
            </a:blipFill>
          </p:spPr>
          <p:txBody>
            <a:bodyPr wrap="square" lIns="0" tIns="0" rIns="0" bIns="0" rtlCol="0"/>
            <a:lstStyle/>
            <a:p>
              <a:endParaRPr/>
            </a:p>
          </p:txBody>
        </p:sp>
      </p:grpSp>
      <p:pic>
        <p:nvPicPr>
          <p:cNvPr id="48" name="Picture 47">
            <a:extLst>
              <a:ext uri="{FF2B5EF4-FFF2-40B4-BE49-F238E27FC236}">
                <a16:creationId xmlns:a16="http://schemas.microsoft.com/office/drawing/2014/main" id="{242A78E9-E749-C4C5-7BF7-150E093989EA}"/>
              </a:ext>
            </a:extLst>
          </p:cNvPr>
          <p:cNvPicPr>
            <a:picLocks noChangeAspect="1"/>
          </p:cNvPicPr>
          <p:nvPr/>
        </p:nvPicPr>
        <p:blipFill rotWithShape="1">
          <a:blip r:embed="rId15"/>
          <a:srcRect l="18946"/>
          <a:stretch/>
        </p:blipFill>
        <p:spPr>
          <a:xfrm>
            <a:off x="7871250" y="1944502"/>
            <a:ext cx="1294385" cy="809087"/>
          </a:xfrm>
          <a:prstGeom prst="rect">
            <a:avLst/>
          </a:prstGeom>
        </p:spPr>
      </p:pic>
      <p:sp>
        <p:nvSpPr>
          <p:cNvPr id="3" name="Flowchart: Alternate Process 2">
            <a:extLst>
              <a:ext uri="{FF2B5EF4-FFF2-40B4-BE49-F238E27FC236}">
                <a16:creationId xmlns:a16="http://schemas.microsoft.com/office/drawing/2014/main" id="{FF0F5D14-D414-F2CA-95F0-2BF4E1B65B24}"/>
              </a:ext>
            </a:extLst>
          </p:cNvPr>
          <p:cNvSpPr/>
          <p:nvPr/>
        </p:nvSpPr>
        <p:spPr>
          <a:xfrm>
            <a:off x="7705599" y="608980"/>
            <a:ext cx="823197" cy="871292"/>
          </a:xfrm>
          <a:prstGeom prst="flowChartAlternateProcess">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31" descr="Shape&#10;&#10;Description automatically generated with medium confidence">
            <a:extLst>
              <a:ext uri="{FF2B5EF4-FFF2-40B4-BE49-F238E27FC236}">
                <a16:creationId xmlns:a16="http://schemas.microsoft.com/office/drawing/2014/main" id="{A2AD3016-344E-969F-3DEC-79931229E0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01274" y="479875"/>
            <a:ext cx="1589557" cy="1638019"/>
          </a:xfrm>
          <a:prstGeom prst="rect">
            <a:avLst/>
          </a:prstGeom>
        </p:spPr>
      </p:pic>
      <p:sp>
        <p:nvSpPr>
          <p:cNvPr id="7" name="Right Triangle 6">
            <a:extLst>
              <a:ext uri="{FF2B5EF4-FFF2-40B4-BE49-F238E27FC236}">
                <a16:creationId xmlns:a16="http://schemas.microsoft.com/office/drawing/2014/main" id="{A847F975-C7B1-05E4-8554-B34AEA703738}"/>
              </a:ext>
            </a:extLst>
          </p:cNvPr>
          <p:cNvSpPr/>
          <p:nvPr/>
        </p:nvSpPr>
        <p:spPr>
          <a:xfrm rot="10800000" flipH="1">
            <a:off x="0" y="-3"/>
            <a:ext cx="1125658" cy="895277"/>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 name="Rectangle 5">
            <a:extLst>
              <a:ext uri="{FF2B5EF4-FFF2-40B4-BE49-F238E27FC236}">
                <a16:creationId xmlns:a16="http://schemas.microsoft.com/office/drawing/2014/main" id="{72275955-89ED-987B-00C7-EA2E28CFADAB}"/>
              </a:ext>
            </a:extLst>
          </p:cNvPr>
          <p:cNvSpPr/>
          <p:nvPr/>
        </p:nvSpPr>
        <p:spPr>
          <a:xfrm>
            <a:off x="1058705" y="74572"/>
            <a:ext cx="7161369" cy="372040"/>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latin typeface="Segoe UI Black" panose="020B0A02040204020203" pitchFamily="34" charset="0"/>
                <a:ea typeface="Segoe UI Black" panose="020B0A02040204020203" pitchFamily="34" charset="0"/>
              </a:rPr>
              <a:t>Vision and Mission</a:t>
            </a:r>
            <a:endParaRPr lang="en-IN" sz="2000" b="1" dirty="0">
              <a:solidFill>
                <a:schemeClr val="tx1">
                  <a:lumMod val="65000"/>
                  <a:lumOff val="35000"/>
                </a:schemeClr>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727086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B4A1A-4986-962C-D657-51EF00571928}"/>
              </a:ext>
            </a:extLst>
          </p:cNvPr>
          <p:cNvSpPr/>
          <p:nvPr/>
        </p:nvSpPr>
        <p:spPr>
          <a:xfrm>
            <a:off x="47623" y="3"/>
            <a:ext cx="9093043" cy="653261"/>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WMS Integration: with SAP customer’s Implemented </a:t>
            </a:r>
          </a:p>
          <a:p>
            <a:pPr algn="ct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workflow</a:t>
            </a:r>
          </a:p>
        </p:txBody>
      </p:sp>
      <p:pic>
        <p:nvPicPr>
          <p:cNvPr id="19" name="Picture 18" descr="Logo&#10;&#10;Description automatically generated">
            <a:extLst>
              <a:ext uri="{FF2B5EF4-FFF2-40B4-BE49-F238E27FC236}">
                <a16:creationId xmlns:a16="http://schemas.microsoft.com/office/drawing/2014/main" id="{8A4C3A6B-21B0-67AF-EED0-0B90E9221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21" name="Right Triangle 20">
            <a:extLst>
              <a:ext uri="{FF2B5EF4-FFF2-40B4-BE49-F238E27FC236}">
                <a16:creationId xmlns:a16="http://schemas.microsoft.com/office/drawing/2014/main" id="{DBD73EF1-D8FF-25AA-0C0F-BA2FFD39F199}"/>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Black" panose="020B0A02040204020203" pitchFamily="34" charset="0"/>
              <a:ea typeface="Segoe UI Black" panose="020B0A02040204020203" pitchFamily="34" charset="0"/>
            </a:endParaRPr>
          </a:p>
        </p:txBody>
      </p:sp>
      <p:pic>
        <p:nvPicPr>
          <p:cNvPr id="3" name="Picture 2">
            <a:extLst>
              <a:ext uri="{FF2B5EF4-FFF2-40B4-BE49-F238E27FC236}">
                <a16:creationId xmlns:a16="http://schemas.microsoft.com/office/drawing/2014/main" id="{EA53FEDB-B9D3-FA71-C025-CCE5663541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 y="653264"/>
            <a:ext cx="8852329" cy="5890873"/>
          </a:xfrm>
          <a:prstGeom prst="rect">
            <a:avLst/>
          </a:prstGeom>
          <a:noFill/>
          <a:ln>
            <a:noFill/>
          </a:ln>
        </p:spPr>
      </p:pic>
    </p:spTree>
    <p:extLst>
      <p:ext uri="{BB962C8B-B14F-4D97-AF65-F5344CB8AC3E}">
        <p14:creationId xmlns:p14="http://schemas.microsoft.com/office/powerpoint/2010/main" val="1995684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CB029B-5145-8BD5-D7AA-AF33842DADAA}"/>
              </a:ext>
            </a:extLst>
          </p:cNvPr>
          <p:cNvPicPr>
            <a:picLocks noChangeAspect="1"/>
          </p:cNvPicPr>
          <p:nvPr/>
        </p:nvPicPr>
        <p:blipFill>
          <a:blip r:embed="rId2"/>
          <a:stretch>
            <a:fillRect/>
          </a:stretch>
        </p:blipFill>
        <p:spPr>
          <a:xfrm>
            <a:off x="6396691" y="3052505"/>
            <a:ext cx="2627088" cy="2882646"/>
          </a:xfrm>
          <a:prstGeom prst="rect">
            <a:avLst/>
          </a:prstGeom>
          <a:ln w="28575">
            <a:solidFill>
              <a:schemeClr val="tx1"/>
            </a:solidFill>
          </a:ln>
        </p:spPr>
      </p:pic>
      <p:sp>
        <p:nvSpPr>
          <p:cNvPr id="10" name="Rectangle 9">
            <a:extLst>
              <a:ext uri="{FF2B5EF4-FFF2-40B4-BE49-F238E27FC236}">
                <a16:creationId xmlns:a16="http://schemas.microsoft.com/office/drawing/2014/main" id="{25FB4A1A-4986-962C-D657-51EF00571928}"/>
              </a:ext>
            </a:extLst>
          </p:cNvPr>
          <p:cNvSpPr/>
          <p:nvPr/>
        </p:nvSpPr>
        <p:spPr>
          <a:xfrm>
            <a:off x="47623" y="4"/>
            <a:ext cx="9093043" cy="385762"/>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Systemizing Outcome: Storage &amp; Visibility</a:t>
            </a:r>
          </a:p>
        </p:txBody>
      </p:sp>
      <p:pic>
        <p:nvPicPr>
          <p:cNvPr id="19" name="Picture 18" descr="Logo&#10;&#10;Description automatically generated">
            <a:extLst>
              <a:ext uri="{FF2B5EF4-FFF2-40B4-BE49-F238E27FC236}">
                <a16:creationId xmlns:a16="http://schemas.microsoft.com/office/drawing/2014/main" id="{8A4C3A6B-21B0-67AF-EED0-0B90E9221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21" name="Right Triangle 20">
            <a:extLst>
              <a:ext uri="{FF2B5EF4-FFF2-40B4-BE49-F238E27FC236}">
                <a16:creationId xmlns:a16="http://schemas.microsoft.com/office/drawing/2014/main" id="{DBD73EF1-D8FF-25AA-0C0F-BA2FFD39F199}"/>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2" name="Picture 1">
            <a:extLst>
              <a:ext uri="{FF2B5EF4-FFF2-40B4-BE49-F238E27FC236}">
                <a16:creationId xmlns:a16="http://schemas.microsoft.com/office/drawing/2014/main" id="{8440506D-C96A-3B00-6F69-C16024979FE6}"/>
              </a:ext>
            </a:extLst>
          </p:cNvPr>
          <p:cNvPicPr>
            <a:picLocks noChangeAspect="1"/>
          </p:cNvPicPr>
          <p:nvPr/>
        </p:nvPicPr>
        <p:blipFill>
          <a:blip r:embed="rId4"/>
          <a:stretch>
            <a:fillRect/>
          </a:stretch>
        </p:blipFill>
        <p:spPr>
          <a:xfrm>
            <a:off x="2623830" y="738617"/>
            <a:ext cx="2164078" cy="1961039"/>
          </a:xfrm>
          <a:prstGeom prst="rect">
            <a:avLst/>
          </a:prstGeom>
          <a:ln w="28575">
            <a:solidFill>
              <a:schemeClr val="tx1"/>
            </a:solidFill>
          </a:ln>
        </p:spPr>
      </p:pic>
      <p:pic>
        <p:nvPicPr>
          <p:cNvPr id="15" name="Picture 14" descr="A picture containing tree, outdoor, red&#10;&#10;Description automatically generated">
            <a:extLst>
              <a:ext uri="{FF2B5EF4-FFF2-40B4-BE49-F238E27FC236}">
                <a16:creationId xmlns:a16="http://schemas.microsoft.com/office/drawing/2014/main" id="{5EA48239-1419-5551-AA73-426DA2659B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994" y="738616"/>
            <a:ext cx="1547786" cy="1961039"/>
          </a:xfrm>
          <a:prstGeom prst="rect">
            <a:avLst/>
          </a:prstGeom>
          <a:ln w="28575">
            <a:solidFill>
              <a:schemeClr val="tx1"/>
            </a:solidFill>
          </a:ln>
        </p:spPr>
      </p:pic>
      <p:pic>
        <p:nvPicPr>
          <p:cNvPr id="22" name="Picture 21">
            <a:extLst>
              <a:ext uri="{FF2B5EF4-FFF2-40B4-BE49-F238E27FC236}">
                <a16:creationId xmlns:a16="http://schemas.microsoft.com/office/drawing/2014/main" id="{F49D63D2-AD29-EAA8-1331-1AFDE4A9569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t="9231" b="9949"/>
          <a:stretch/>
        </p:blipFill>
        <p:spPr>
          <a:xfrm>
            <a:off x="262004" y="738618"/>
            <a:ext cx="2099821" cy="1961039"/>
          </a:xfrm>
          <a:prstGeom prst="rect">
            <a:avLst/>
          </a:prstGeom>
          <a:ln w="28575">
            <a:solidFill>
              <a:schemeClr val="tx1"/>
            </a:solidFill>
          </a:ln>
        </p:spPr>
      </p:pic>
      <p:pic>
        <p:nvPicPr>
          <p:cNvPr id="6" name="Picture 5">
            <a:extLst>
              <a:ext uri="{FF2B5EF4-FFF2-40B4-BE49-F238E27FC236}">
                <a16:creationId xmlns:a16="http://schemas.microsoft.com/office/drawing/2014/main" id="{D1298702-1261-EDB6-B42C-49277A1D9ABF}"/>
              </a:ext>
            </a:extLst>
          </p:cNvPr>
          <p:cNvPicPr>
            <a:picLocks noChangeAspect="1"/>
          </p:cNvPicPr>
          <p:nvPr/>
        </p:nvPicPr>
        <p:blipFill>
          <a:blip r:embed="rId8"/>
          <a:stretch>
            <a:fillRect/>
          </a:stretch>
        </p:blipFill>
        <p:spPr>
          <a:xfrm>
            <a:off x="262004" y="3074386"/>
            <a:ext cx="2887596" cy="2882647"/>
          </a:xfrm>
          <a:prstGeom prst="rect">
            <a:avLst/>
          </a:prstGeom>
          <a:ln w="28575">
            <a:solidFill>
              <a:schemeClr val="tx1"/>
            </a:solidFill>
          </a:ln>
        </p:spPr>
      </p:pic>
      <p:pic>
        <p:nvPicPr>
          <p:cNvPr id="7" name="Picture 6">
            <a:extLst>
              <a:ext uri="{FF2B5EF4-FFF2-40B4-BE49-F238E27FC236}">
                <a16:creationId xmlns:a16="http://schemas.microsoft.com/office/drawing/2014/main" id="{0A6E688B-ED10-82FD-A550-2378016A48CD}"/>
              </a:ext>
            </a:extLst>
          </p:cNvPr>
          <p:cNvPicPr>
            <a:picLocks noChangeAspect="1"/>
          </p:cNvPicPr>
          <p:nvPr/>
        </p:nvPicPr>
        <p:blipFill>
          <a:blip r:embed="rId9"/>
          <a:stretch>
            <a:fillRect/>
          </a:stretch>
        </p:blipFill>
        <p:spPr>
          <a:xfrm>
            <a:off x="3367314" y="3052505"/>
            <a:ext cx="2801258" cy="2882646"/>
          </a:xfrm>
          <a:prstGeom prst="rect">
            <a:avLst/>
          </a:prstGeom>
          <a:ln w="28575">
            <a:solidFill>
              <a:schemeClr val="tx1"/>
            </a:solidFill>
          </a:ln>
        </p:spPr>
      </p:pic>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Segoe UI Black" panose="020B0A02040204020203" pitchFamily="34" charset="0"/>
                <a:ea typeface="Segoe UI Black" panose="020B0A02040204020203" pitchFamily="34" charset="0"/>
              </a:rPr>
              <a:t>State of the art complaint infrastructures to cope with challenges</a:t>
            </a:r>
          </a:p>
        </p:txBody>
      </p:sp>
      <p:pic>
        <p:nvPicPr>
          <p:cNvPr id="3" name="Picture 2">
            <a:extLst>
              <a:ext uri="{FF2B5EF4-FFF2-40B4-BE49-F238E27FC236}">
                <a16:creationId xmlns:a16="http://schemas.microsoft.com/office/drawing/2014/main" id="{E5754ABE-1A18-E882-B5A1-9EB8DAA019D4}"/>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t="9641" b="9128"/>
          <a:stretch/>
        </p:blipFill>
        <p:spPr>
          <a:xfrm>
            <a:off x="5049912" y="738616"/>
            <a:ext cx="2164077" cy="1961039"/>
          </a:xfrm>
          <a:prstGeom prst="rect">
            <a:avLst/>
          </a:prstGeom>
          <a:ln w="28575">
            <a:solidFill>
              <a:schemeClr val="tx1"/>
            </a:solidFill>
          </a:ln>
        </p:spPr>
      </p:pic>
    </p:spTree>
    <p:extLst>
      <p:ext uri="{BB962C8B-B14F-4D97-AF65-F5344CB8AC3E}">
        <p14:creationId xmlns:p14="http://schemas.microsoft.com/office/powerpoint/2010/main" val="55887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B4A1A-4986-962C-D657-51EF00571928}"/>
              </a:ext>
            </a:extLst>
          </p:cNvPr>
          <p:cNvSpPr/>
          <p:nvPr/>
        </p:nvSpPr>
        <p:spPr>
          <a:xfrm>
            <a:off x="58406" y="12123"/>
            <a:ext cx="9093043" cy="600071"/>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lumMod val="65000"/>
                    <a:lumOff val="35000"/>
                  </a:schemeClr>
                </a:solidFill>
                <a:latin typeface="Segoe UI Black" panose="020B0A02040204020203" pitchFamily="34" charset="0"/>
                <a:ea typeface="Segoe UI Black" panose="020B0A02040204020203" pitchFamily="34" charset="0"/>
              </a:rPr>
              <a:t>Benefit for Vertical Storage</a:t>
            </a:r>
          </a:p>
        </p:txBody>
      </p:sp>
      <p:pic>
        <p:nvPicPr>
          <p:cNvPr id="19" name="Picture 18" descr="Logo&#10;&#10;Description automatically generated">
            <a:extLst>
              <a:ext uri="{FF2B5EF4-FFF2-40B4-BE49-F238E27FC236}">
                <a16:creationId xmlns:a16="http://schemas.microsoft.com/office/drawing/2014/main" id="{8A4C3A6B-21B0-67AF-EED0-0B90E9221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21" name="Right Triangle 20">
            <a:extLst>
              <a:ext uri="{FF2B5EF4-FFF2-40B4-BE49-F238E27FC236}">
                <a16:creationId xmlns:a16="http://schemas.microsoft.com/office/drawing/2014/main" id="{DBD73EF1-D8FF-25AA-0C0F-BA2FFD39F199}"/>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Black" panose="020B0A02040204020203" pitchFamily="34" charset="0"/>
              <a:ea typeface="Segoe UI Black" panose="020B0A02040204020203" pitchFamily="34" charset="0"/>
            </a:endParaRPr>
          </a:p>
        </p:txBody>
      </p:sp>
      <p:sp>
        <p:nvSpPr>
          <p:cNvPr id="6" name="TextBox 5">
            <a:extLst>
              <a:ext uri="{FF2B5EF4-FFF2-40B4-BE49-F238E27FC236}">
                <a16:creationId xmlns:a16="http://schemas.microsoft.com/office/drawing/2014/main" id="{A9AC0616-6687-5ED6-74DF-F5BB4E06CED4}"/>
              </a:ext>
            </a:extLst>
          </p:cNvPr>
          <p:cNvSpPr txBox="1"/>
          <p:nvPr/>
        </p:nvSpPr>
        <p:spPr>
          <a:xfrm>
            <a:off x="157164" y="1085841"/>
            <a:ext cx="8866616" cy="9941183"/>
          </a:xfrm>
          <a:prstGeom prst="rect">
            <a:avLst/>
          </a:prstGeom>
          <a:noFill/>
        </p:spPr>
        <p:txBody>
          <a:bodyPr wrap="square">
            <a:spAutoFit/>
          </a:bodyPr>
          <a:lstStyle/>
          <a:p>
            <a:pPr marL="1028700" lvl="1" indent="-571500">
              <a:buFont typeface="Courier New" panose="02070309020205020404" pitchFamily="49" charset="0"/>
              <a:buChar char="o"/>
              <a:tabLst>
                <a:tab pos="914400" algn="l"/>
              </a:tabLst>
            </a:pPr>
            <a:endParaRPr lang="en-IN" dirty="0">
              <a:latin typeface="Batang" panose="02030600000101010101" pitchFamily="18" charset="-127"/>
              <a:ea typeface="Batang" panose="02030600000101010101" pitchFamily="18" charset="-127"/>
            </a:endParaRPr>
          </a:p>
          <a:p>
            <a:pPr marL="742950" lvl="1" indent="-285750">
              <a:buFont typeface="Wingdings" panose="05000000000000000000" pitchFamily="2" charset="2"/>
              <a:buChar char="Ø"/>
              <a:tabLst>
                <a:tab pos="914400" algn="l"/>
              </a:tabLst>
            </a:pPr>
            <a:r>
              <a:rPr lang="en-IN" dirty="0">
                <a:latin typeface="Batang" panose="02030600000101010101" pitchFamily="18" charset="-127"/>
                <a:ea typeface="Batang" panose="02030600000101010101" pitchFamily="18" charset="-127"/>
              </a:rPr>
              <a:t>Optimizing space utilization in warehousing is crucial for maximizing storage capacity and improving operational efficiency</a:t>
            </a:r>
          </a:p>
          <a:p>
            <a:pPr marL="742950" lvl="1" indent="-285750">
              <a:buFont typeface="Wingdings" panose="05000000000000000000" pitchFamily="2" charset="2"/>
              <a:buChar char="Ø"/>
              <a:tabLst>
                <a:tab pos="914400" algn="l"/>
              </a:tabLst>
            </a:pPr>
            <a:endParaRPr lang="en-IN" dirty="0">
              <a:latin typeface="Batang" panose="02030600000101010101" pitchFamily="18" charset="-127"/>
              <a:ea typeface="Batang" panose="02030600000101010101" pitchFamily="18" charset="-127"/>
            </a:endParaRPr>
          </a:p>
          <a:p>
            <a:pPr marL="742950" lvl="1" indent="-285750">
              <a:buFont typeface="Wingdings" panose="05000000000000000000" pitchFamily="2" charset="2"/>
              <a:buChar char="Ø"/>
              <a:tabLst>
                <a:tab pos="914400" algn="l"/>
              </a:tabLst>
            </a:pPr>
            <a:r>
              <a:rPr lang="en-IN" dirty="0">
                <a:latin typeface="Batang" panose="02030600000101010101" pitchFamily="18" charset="-127"/>
                <a:ea typeface="Batang" panose="02030600000101010101" pitchFamily="18" charset="-127"/>
              </a:rPr>
              <a:t>We employ unique approaches at vertical storage through racks &amp; shelving storage solutions that can make the most of the warehouse space</a:t>
            </a:r>
          </a:p>
          <a:p>
            <a:pPr marL="742950" lvl="1" indent="-285750">
              <a:buFont typeface="Wingdings" panose="05000000000000000000" pitchFamily="2" charset="2"/>
              <a:buChar char="Ø"/>
              <a:tabLst>
                <a:tab pos="914400" algn="l"/>
              </a:tabLst>
            </a:pPr>
            <a:endParaRPr lang="en-IN" dirty="0">
              <a:latin typeface="Batang" panose="02030600000101010101" pitchFamily="18" charset="-127"/>
              <a:ea typeface="Batang" panose="02030600000101010101" pitchFamily="18" charset="-127"/>
            </a:endParaRPr>
          </a:p>
          <a:p>
            <a:pPr marL="742950" lvl="1" indent="-285750">
              <a:buFont typeface="Wingdings" panose="05000000000000000000" pitchFamily="2" charset="2"/>
              <a:buChar char="Ø"/>
              <a:tabLst>
                <a:tab pos="914400" algn="l"/>
              </a:tabLst>
            </a:pPr>
            <a:r>
              <a:rPr lang="en-IN" dirty="0">
                <a:latin typeface="Batang" panose="02030600000101010101" pitchFamily="18" charset="-127"/>
                <a:ea typeface="Batang" panose="02030600000101010101" pitchFamily="18" charset="-127"/>
              </a:rPr>
              <a:t>Embracing innovative technologies like our flexible WMS system and considering alternative vertical storage configurations can lead to significant improvements in storage density, inventory visibility &amp; traceability and overall productivity</a:t>
            </a:r>
          </a:p>
          <a:p>
            <a:pPr marL="742950" lvl="1" indent="-285750">
              <a:buFont typeface="Wingdings" panose="05000000000000000000" pitchFamily="2" charset="2"/>
              <a:buChar char="Ø"/>
              <a:tabLst>
                <a:tab pos="914400" algn="l"/>
              </a:tabLst>
            </a:pPr>
            <a:endParaRPr lang="en-IN" dirty="0">
              <a:latin typeface="Batang" panose="02030600000101010101" pitchFamily="18" charset="-127"/>
              <a:ea typeface="Batang" panose="02030600000101010101" pitchFamily="18" charset="-127"/>
            </a:endParaRPr>
          </a:p>
          <a:p>
            <a:pPr marL="742950" lvl="1" indent="-285750">
              <a:buFont typeface="Wingdings" panose="05000000000000000000" pitchFamily="2" charset="2"/>
              <a:buChar char="Ø"/>
              <a:tabLst>
                <a:tab pos="914400" algn="l"/>
              </a:tabLst>
            </a:pPr>
            <a:r>
              <a:rPr lang="en-IN" dirty="0">
                <a:latin typeface="Batang" panose="02030600000101010101" pitchFamily="18" charset="-127"/>
                <a:ea typeface="Batang" panose="02030600000101010101" pitchFamily="18" charset="-127"/>
              </a:rPr>
              <a:t>We expect an improvement of 25% to 30% in the Space Utilization Factor with these storage best practices</a:t>
            </a:r>
          </a:p>
          <a:p>
            <a:pPr marL="742950" lvl="1" indent="-285750">
              <a:buFont typeface="Wingdings" panose="05000000000000000000" pitchFamily="2" charset="2"/>
              <a:buChar char="Ø"/>
              <a:tabLst>
                <a:tab pos="914400" algn="l"/>
              </a:tabLst>
            </a:pPr>
            <a:endParaRPr lang="en-IN" dirty="0">
              <a:latin typeface="Batang" panose="02030600000101010101" pitchFamily="18" charset="-127"/>
              <a:ea typeface="Batang" panose="02030600000101010101" pitchFamily="18" charset="-127"/>
            </a:endParaRPr>
          </a:p>
          <a:p>
            <a:pPr marL="742950" lvl="1" indent="-285750">
              <a:buFont typeface="Wingdings" panose="05000000000000000000" pitchFamily="2" charset="2"/>
              <a:buChar char="Ø"/>
              <a:tabLst>
                <a:tab pos="914400" algn="l"/>
              </a:tabLst>
            </a:pPr>
            <a:r>
              <a:rPr lang="en-IN" dirty="0">
                <a:latin typeface="Batang" panose="02030600000101010101" pitchFamily="18" charset="-127"/>
                <a:ea typeface="Batang" panose="02030600000101010101" pitchFamily="18" charset="-127"/>
              </a:rPr>
              <a:t>We will support your business to adapt and implement these strategies to remain ahead of the competition and meet the growing demands of your customers.</a:t>
            </a:r>
          </a:p>
          <a:p>
            <a:pPr marL="742950" lvl="1" indent="-285750">
              <a:buFont typeface="Wingdings" panose="05000000000000000000" pitchFamily="2" charset="2"/>
              <a:buChar char="Ø"/>
              <a:tabLst>
                <a:tab pos="914400" algn="l"/>
              </a:tabLst>
            </a:pPr>
            <a:endParaRPr lang="en-IN" dirty="0">
              <a:latin typeface="Batang" panose="02030600000101010101" pitchFamily="18" charset="-127"/>
              <a:ea typeface="Batang" panose="02030600000101010101" pitchFamily="18" charset="-127"/>
            </a:endParaRPr>
          </a:p>
          <a:p>
            <a:pPr lvl="1">
              <a:tabLst>
                <a:tab pos="914400" algn="l"/>
              </a:tabLst>
            </a:pPr>
            <a:endParaRPr lang="en-IN" sz="2800" dirty="0">
              <a:effectLst/>
              <a:latin typeface="Batang" panose="02030600000101010101" pitchFamily="18" charset="-127"/>
              <a:ea typeface="Batang" panose="02030600000101010101" pitchFamily="18" charset="-127"/>
            </a:endParaRPr>
          </a:p>
          <a:p>
            <a:pPr marL="1028700" lvl="1" indent="-571500">
              <a:buFont typeface="Courier New" panose="02070309020205020404" pitchFamily="49" charset="0"/>
              <a:buChar char="o"/>
              <a:tabLst>
                <a:tab pos="914400" algn="l"/>
              </a:tabLst>
            </a:pPr>
            <a:r>
              <a:rPr lang="en-IN" sz="2800" dirty="0">
                <a:effectLst/>
                <a:latin typeface="Batang" panose="02030600000101010101" pitchFamily="18" charset="-127"/>
                <a:ea typeface="Batang" panose="02030600000101010101" pitchFamily="18" charset="-127"/>
              </a:rPr>
              <a:t>Enhanced Order Fulfilment</a:t>
            </a:r>
          </a:p>
          <a:p>
            <a:pPr marL="1028700" lvl="1" indent="-571500">
              <a:buFont typeface="Courier New" panose="02070309020205020404" pitchFamily="49" charset="0"/>
              <a:buChar char="o"/>
              <a:tabLst>
                <a:tab pos="914400" algn="l"/>
              </a:tabLst>
            </a:pPr>
            <a:endParaRPr lang="en-IN" sz="2800" dirty="0">
              <a:effectLst/>
              <a:latin typeface="Batang" panose="02030600000101010101" pitchFamily="18" charset="-127"/>
              <a:ea typeface="Batang" panose="02030600000101010101" pitchFamily="18" charset="-127"/>
            </a:endParaRPr>
          </a:p>
          <a:p>
            <a:pPr marL="1028700" lvl="1" indent="-571500">
              <a:buFont typeface="Courier New" panose="02070309020205020404" pitchFamily="49" charset="0"/>
              <a:buChar char="o"/>
              <a:tabLst>
                <a:tab pos="914400" algn="l"/>
              </a:tabLst>
            </a:pPr>
            <a:r>
              <a:rPr lang="en-IN" sz="2800" dirty="0">
                <a:effectLst/>
                <a:latin typeface="Batang" panose="02030600000101010101" pitchFamily="18" charset="-127"/>
                <a:ea typeface="Batang" panose="02030600000101010101" pitchFamily="18" charset="-127"/>
              </a:rPr>
              <a:t>Optimized Space Utilization</a:t>
            </a:r>
          </a:p>
          <a:p>
            <a:pPr marL="1028700" lvl="1" indent="-571500">
              <a:buFont typeface="Courier New" panose="02070309020205020404" pitchFamily="49" charset="0"/>
              <a:buChar char="o"/>
              <a:tabLst>
                <a:tab pos="914400" algn="l"/>
              </a:tabLst>
            </a:pPr>
            <a:endParaRPr lang="en-IN" sz="2800" dirty="0">
              <a:effectLst/>
              <a:latin typeface="Batang" panose="02030600000101010101" pitchFamily="18" charset="-127"/>
              <a:ea typeface="Batang" panose="02030600000101010101" pitchFamily="18" charset="-127"/>
            </a:endParaRPr>
          </a:p>
          <a:p>
            <a:pPr marL="1028700" lvl="1" indent="-571500">
              <a:buFont typeface="Courier New" panose="02070309020205020404" pitchFamily="49" charset="0"/>
              <a:buChar char="o"/>
              <a:tabLst>
                <a:tab pos="914400" algn="l"/>
              </a:tabLst>
            </a:pPr>
            <a:r>
              <a:rPr lang="en-IN" sz="2800" dirty="0">
                <a:effectLst/>
                <a:latin typeface="Batang" panose="02030600000101010101" pitchFamily="18" charset="-127"/>
                <a:ea typeface="Batang" panose="02030600000101010101" pitchFamily="18" charset="-127"/>
              </a:rPr>
              <a:t>Real Time Visibility</a:t>
            </a:r>
          </a:p>
          <a:p>
            <a:pPr marL="1028700" lvl="1" indent="-571500">
              <a:buFont typeface="Courier New" panose="02070309020205020404" pitchFamily="49" charset="0"/>
              <a:buChar char="o"/>
              <a:tabLst>
                <a:tab pos="914400" algn="l"/>
              </a:tabLst>
            </a:pPr>
            <a:endParaRPr lang="en-IN" sz="2800" dirty="0">
              <a:effectLst/>
              <a:latin typeface="Batang" panose="02030600000101010101" pitchFamily="18" charset="-127"/>
              <a:ea typeface="Batang" panose="02030600000101010101" pitchFamily="18" charset="-127"/>
            </a:endParaRPr>
          </a:p>
          <a:p>
            <a:pPr marL="1028700" lvl="1" indent="-571500">
              <a:buFont typeface="Courier New" panose="02070309020205020404" pitchFamily="49" charset="0"/>
              <a:buChar char="o"/>
              <a:tabLst>
                <a:tab pos="914400" algn="l"/>
              </a:tabLst>
            </a:pPr>
            <a:r>
              <a:rPr lang="en-IN" sz="2800" dirty="0">
                <a:effectLst/>
                <a:latin typeface="Batang" panose="02030600000101010101" pitchFamily="18" charset="-127"/>
                <a:ea typeface="Batang" panose="02030600000101010101" pitchFamily="18" charset="-127"/>
              </a:rPr>
              <a:t>Accurate Reporting</a:t>
            </a:r>
          </a:p>
          <a:p>
            <a:pPr marL="1028700" lvl="1" indent="-571500">
              <a:buFont typeface="Courier New" panose="02070309020205020404" pitchFamily="49" charset="0"/>
              <a:buChar char="o"/>
              <a:tabLst>
                <a:tab pos="914400" algn="l"/>
              </a:tabLst>
            </a:pPr>
            <a:endParaRPr lang="en-IN" sz="2800" dirty="0">
              <a:effectLst/>
              <a:latin typeface="Batang" panose="02030600000101010101" pitchFamily="18" charset="-127"/>
              <a:ea typeface="Batang" panose="02030600000101010101" pitchFamily="18" charset="-127"/>
            </a:endParaRPr>
          </a:p>
          <a:p>
            <a:pPr marL="1028700" lvl="1" indent="-571500">
              <a:buFont typeface="Courier New" panose="02070309020205020404" pitchFamily="49" charset="0"/>
              <a:buChar char="o"/>
              <a:tabLst>
                <a:tab pos="914400" algn="l"/>
              </a:tabLst>
            </a:pPr>
            <a:r>
              <a:rPr lang="en-IN" sz="2800" dirty="0">
                <a:effectLst/>
                <a:latin typeface="Batang" panose="02030600000101010101" pitchFamily="18" charset="-127"/>
                <a:ea typeface="Batang" panose="02030600000101010101" pitchFamily="18" charset="-127"/>
              </a:rPr>
              <a:t>Scalability</a:t>
            </a:r>
          </a:p>
        </p:txBody>
      </p:sp>
    </p:spTree>
    <p:extLst>
      <p:ext uri="{BB962C8B-B14F-4D97-AF65-F5344CB8AC3E}">
        <p14:creationId xmlns:p14="http://schemas.microsoft.com/office/powerpoint/2010/main" val="3794124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Black" panose="020B0A02040204020203" pitchFamily="34" charset="0"/>
              <a:ea typeface="Segoe UI Black" panose="020B0A02040204020203" pitchFamily="34" charset="0"/>
            </a:endParaRPr>
          </a:p>
        </p:txBody>
      </p:sp>
      <p:sp>
        <p:nvSpPr>
          <p:cNvPr id="6" name="Rectangle 5">
            <a:extLst>
              <a:ext uri="{FF2B5EF4-FFF2-40B4-BE49-F238E27FC236}">
                <a16:creationId xmlns:a16="http://schemas.microsoft.com/office/drawing/2014/main" id="{B26B1D37-D771-D976-AF1C-18A33F45D96E}"/>
              </a:ext>
            </a:extLst>
          </p:cNvPr>
          <p:cNvSpPr/>
          <p:nvPr/>
        </p:nvSpPr>
        <p:spPr>
          <a:xfrm>
            <a:off x="33335" y="-222"/>
            <a:ext cx="9096377" cy="385762"/>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65000"/>
                    <a:lumOff val="35000"/>
                  </a:schemeClr>
                </a:solidFill>
                <a:latin typeface="Segoe UI Black" panose="020B0A02040204020203" pitchFamily="34" charset="0"/>
                <a:ea typeface="Segoe UI Black" panose="020B0A02040204020203" pitchFamily="34" charset="0"/>
              </a:rPr>
              <a:t>Our Key Customers</a:t>
            </a:r>
            <a:endParaRPr lang="en-IN" sz="2000" b="1" dirty="0">
              <a:solidFill>
                <a:schemeClr val="tx1">
                  <a:lumMod val="65000"/>
                  <a:lumOff val="35000"/>
                </a:schemeClr>
              </a:solidFill>
              <a:latin typeface="Segoe UI Black" panose="020B0A02040204020203" pitchFamily="34" charset="0"/>
              <a:ea typeface="Segoe UI Black" panose="020B0A02040204020203" pitchFamily="34" charset="0"/>
            </a:endParaRPr>
          </a:p>
        </p:txBody>
      </p:sp>
      <p:pic>
        <p:nvPicPr>
          <p:cNvPr id="7" name="Picture 6" descr="Logo&#10;&#10;Description automatically generated">
            <a:extLst>
              <a:ext uri="{FF2B5EF4-FFF2-40B4-BE49-F238E27FC236}">
                <a16:creationId xmlns:a16="http://schemas.microsoft.com/office/drawing/2014/main" id="{C8EC9CE4-AD33-73AB-ECAC-0BDDEB4AF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8" name="Right Triangle 7">
            <a:extLst>
              <a:ext uri="{FF2B5EF4-FFF2-40B4-BE49-F238E27FC236}">
                <a16:creationId xmlns:a16="http://schemas.microsoft.com/office/drawing/2014/main" id="{B3673185-1490-3A79-4D0B-E0FF1AE09CB4}"/>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3" name="Picture 12">
            <a:extLst>
              <a:ext uri="{FF2B5EF4-FFF2-40B4-BE49-F238E27FC236}">
                <a16:creationId xmlns:a16="http://schemas.microsoft.com/office/drawing/2014/main" id="{59A08591-3E9C-B855-0014-7E99AC3F913E}"/>
              </a:ext>
            </a:extLst>
          </p:cNvPr>
          <p:cNvPicPr>
            <a:picLocks noChangeAspect="1"/>
          </p:cNvPicPr>
          <p:nvPr/>
        </p:nvPicPr>
        <p:blipFill rotWithShape="1">
          <a:blip r:embed="rId3"/>
          <a:srcRect b="16413"/>
          <a:stretch/>
        </p:blipFill>
        <p:spPr>
          <a:xfrm>
            <a:off x="2125025" y="1124641"/>
            <a:ext cx="2727259" cy="652639"/>
          </a:xfrm>
          <a:prstGeom prst="rect">
            <a:avLst/>
          </a:prstGeom>
          <a:ln w="28575">
            <a:solidFill>
              <a:schemeClr val="tx1"/>
            </a:solidFill>
          </a:ln>
        </p:spPr>
      </p:pic>
      <p:pic>
        <p:nvPicPr>
          <p:cNvPr id="14" name="Picture 13">
            <a:extLst>
              <a:ext uri="{FF2B5EF4-FFF2-40B4-BE49-F238E27FC236}">
                <a16:creationId xmlns:a16="http://schemas.microsoft.com/office/drawing/2014/main" id="{B4ED0F92-A2EA-D85B-0CEE-CCFBE182DDBC}"/>
              </a:ext>
            </a:extLst>
          </p:cNvPr>
          <p:cNvPicPr>
            <a:picLocks noChangeAspect="1"/>
          </p:cNvPicPr>
          <p:nvPr/>
        </p:nvPicPr>
        <p:blipFill>
          <a:blip r:embed="rId4"/>
          <a:stretch>
            <a:fillRect/>
          </a:stretch>
        </p:blipFill>
        <p:spPr>
          <a:xfrm>
            <a:off x="4959149" y="1124641"/>
            <a:ext cx="1314876" cy="666660"/>
          </a:xfrm>
          <a:prstGeom prst="rect">
            <a:avLst/>
          </a:prstGeom>
          <a:ln w="28575">
            <a:solidFill>
              <a:schemeClr val="tx1"/>
            </a:solidFill>
          </a:ln>
        </p:spPr>
      </p:pic>
      <p:pic>
        <p:nvPicPr>
          <p:cNvPr id="15" name="Picture 2" descr="2017-new-Hyundai-logo-design &gt; State Fair of Texas">
            <a:extLst>
              <a:ext uri="{FF2B5EF4-FFF2-40B4-BE49-F238E27FC236}">
                <a16:creationId xmlns:a16="http://schemas.microsoft.com/office/drawing/2014/main" id="{7A2AEA91-9C2F-3B2F-F906-B764180A32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989" y="3482829"/>
            <a:ext cx="1690330" cy="69046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5B40CD1-5D7D-D60F-2FA4-F0140A458096}"/>
              </a:ext>
            </a:extLst>
          </p:cNvPr>
          <p:cNvPicPr>
            <a:picLocks noChangeAspect="1"/>
          </p:cNvPicPr>
          <p:nvPr/>
        </p:nvPicPr>
        <p:blipFill>
          <a:blip r:embed="rId6"/>
          <a:stretch>
            <a:fillRect/>
          </a:stretch>
        </p:blipFill>
        <p:spPr>
          <a:xfrm>
            <a:off x="7536210" y="1124641"/>
            <a:ext cx="1247950" cy="666659"/>
          </a:xfrm>
          <a:prstGeom prst="rect">
            <a:avLst/>
          </a:prstGeom>
          <a:ln w="28575">
            <a:solidFill>
              <a:schemeClr val="tx1"/>
            </a:solidFill>
          </a:ln>
        </p:spPr>
      </p:pic>
      <p:pic>
        <p:nvPicPr>
          <p:cNvPr id="17" name="Picture 16" descr="A picture containing text">
            <a:extLst>
              <a:ext uri="{FF2B5EF4-FFF2-40B4-BE49-F238E27FC236}">
                <a16:creationId xmlns:a16="http://schemas.microsoft.com/office/drawing/2014/main" id="{375C45A7-4225-DC8D-0FA7-F882638EBF8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989" y="1911202"/>
            <a:ext cx="1690330" cy="626868"/>
          </a:xfrm>
          <a:prstGeom prst="rect">
            <a:avLst/>
          </a:prstGeom>
          <a:ln w="28575">
            <a:solidFill>
              <a:schemeClr val="tx1"/>
            </a:solidFill>
          </a:ln>
        </p:spPr>
      </p:pic>
      <p:pic>
        <p:nvPicPr>
          <p:cNvPr id="19" name="Picture 2" descr="Finolex Pipes - YouTube">
            <a:extLst>
              <a:ext uri="{FF2B5EF4-FFF2-40B4-BE49-F238E27FC236}">
                <a16:creationId xmlns:a16="http://schemas.microsoft.com/office/drawing/2014/main" id="{D2F91B43-8852-8425-7B08-ABF47599E5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5228" y="1915125"/>
            <a:ext cx="1314876" cy="632715"/>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pic>
        <p:nvPicPr>
          <p:cNvPr id="21" name="Picture 20" descr="Logo, company name">
            <a:extLst>
              <a:ext uri="{FF2B5EF4-FFF2-40B4-BE49-F238E27FC236}">
                <a16:creationId xmlns:a16="http://schemas.microsoft.com/office/drawing/2014/main" id="{D00516C4-CEAB-1740-1549-943A661F89E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373929" y="1928464"/>
            <a:ext cx="1048455" cy="617788"/>
          </a:xfrm>
          <a:prstGeom prst="rect">
            <a:avLst/>
          </a:prstGeom>
          <a:ln w="28575">
            <a:solidFill>
              <a:schemeClr val="tx1"/>
            </a:solidFill>
          </a:ln>
        </p:spPr>
      </p:pic>
      <p:pic>
        <p:nvPicPr>
          <p:cNvPr id="24" name="Picture 23" descr="Logo">
            <a:extLst>
              <a:ext uri="{FF2B5EF4-FFF2-40B4-BE49-F238E27FC236}">
                <a16:creationId xmlns:a16="http://schemas.microsoft.com/office/drawing/2014/main" id="{1569E076-3DE9-CB80-2801-6EC69F687423}"/>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36210" y="1929786"/>
            <a:ext cx="1247949" cy="632715"/>
          </a:xfrm>
          <a:prstGeom prst="rect">
            <a:avLst/>
          </a:prstGeom>
          <a:ln w="28575">
            <a:solidFill>
              <a:schemeClr val="tx1"/>
            </a:solidFill>
          </a:ln>
        </p:spPr>
      </p:pic>
      <p:pic>
        <p:nvPicPr>
          <p:cNvPr id="27" name="Picture 26" descr="Logo&#10;&#10;Description automatically generated">
            <a:extLst>
              <a:ext uri="{FF2B5EF4-FFF2-40B4-BE49-F238E27FC236}">
                <a16:creationId xmlns:a16="http://schemas.microsoft.com/office/drawing/2014/main" id="{1820BBF9-CAC6-A651-AE4F-1BAE57560B7B}"/>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299989" y="2664981"/>
            <a:ext cx="1690330" cy="690937"/>
          </a:xfrm>
          <a:prstGeom prst="rect">
            <a:avLst/>
          </a:prstGeom>
          <a:ln w="28575">
            <a:solidFill>
              <a:schemeClr val="tx1"/>
            </a:solidFill>
          </a:ln>
        </p:spPr>
      </p:pic>
      <p:pic>
        <p:nvPicPr>
          <p:cNvPr id="29" name="Picture 2" descr="image002">
            <a:extLst>
              <a:ext uri="{FF2B5EF4-FFF2-40B4-BE49-F238E27FC236}">
                <a16:creationId xmlns:a16="http://schemas.microsoft.com/office/drawing/2014/main" id="{80B4D5A6-84EE-A09B-2A7C-D350325877A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3929" y="2683415"/>
            <a:ext cx="1048455" cy="681856"/>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
        <p:nvSpPr>
          <p:cNvPr id="30" name="object 11">
            <a:extLst>
              <a:ext uri="{FF2B5EF4-FFF2-40B4-BE49-F238E27FC236}">
                <a16:creationId xmlns:a16="http://schemas.microsoft.com/office/drawing/2014/main" id="{189CA18B-EA9A-BB36-616C-592AE0C68827}"/>
              </a:ext>
            </a:extLst>
          </p:cNvPr>
          <p:cNvSpPr/>
          <p:nvPr/>
        </p:nvSpPr>
        <p:spPr>
          <a:xfrm>
            <a:off x="2104144" y="1902804"/>
            <a:ext cx="2727259" cy="642657"/>
          </a:xfrm>
          <a:prstGeom prst="rect">
            <a:avLst/>
          </a:prstGeom>
          <a:blipFill>
            <a:blip r:embed="rId17" cstate="print"/>
            <a:stretch>
              <a:fillRect/>
            </a:stretch>
          </a:blipFill>
          <a:ln w="28575">
            <a:solidFill>
              <a:schemeClr val="tx1"/>
            </a:solidFill>
          </a:ln>
        </p:spPr>
        <p:txBody>
          <a:bodyPr wrap="square" lIns="0" tIns="0" rIns="0" bIns="0" rtlCol="0"/>
          <a:lstStyle/>
          <a:p>
            <a:endParaRPr sz="1588" dirty="0"/>
          </a:p>
        </p:txBody>
      </p:sp>
      <p:sp>
        <p:nvSpPr>
          <p:cNvPr id="31" name="object 8">
            <a:extLst>
              <a:ext uri="{FF2B5EF4-FFF2-40B4-BE49-F238E27FC236}">
                <a16:creationId xmlns:a16="http://schemas.microsoft.com/office/drawing/2014/main" id="{04BD0EC5-2D91-5813-EACE-8022AE9D11D8}"/>
              </a:ext>
            </a:extLst>
          </p:cNvPr>
          <p:cNvSpPr/>
          <p:nvPr/>
        </p:nvSpPr>
        <p:spPr>
          <a:xfrm>
            <a:off x="2104144" y="2663974"/>
            <a:ext cx="2727259" cy="706728"/>
          </a:xfrm>
          <a:prstGeom prst="rect">
            <a:avLst/>
          </a:prstGeom>
          <a:blipFill>
            <a:blip r:embed="rId18" cstate="print"/>
            <a:stretch>
              <a:fillRect/>
            </a:stretch>
          </a:blipFill>
          <a:ln w="28575">
            <a:solidFill>
              <a:schemeClr val="tx1"/>
            </a:solidFill>
          </a:ln>
        </p:spPr>
        <p:txBody>
          <a:bodyPr wrap="square" lIns="0" tIns="0" rIns="0" bIns="0" rtlCol="0"/>
          <a:lstStyle/>
          <a:p>
            <a:endParaRPr sz="1588"/>
          </a:p>
        </p:txBody>
      </p:sp>
      <p:sp>
        <p:nvSpPr>
          <p:cNvPr id="32" name="object 56">
            <a:extLst>
              <a:ext uri="{FF2B5EF4-FFF2-40B4-BE49-F238E27FC236}">
                <a16:creationId xmlns:a16="http://schemas.microsoft.com/office/drawing/2014/main" id="{D925497A-4A3F-063D-705D-599701D24818}"/>
              </a:ext>
            </a:extLst>
          </p:cNvPr>
          <p:cNvSpPr/>
          <p:nvPr/>
        </p:nvSpPr>
        <p:spPr>
          <a:xfrm>
            <a:off x="2097053" y="3489215"/>
            <a:ext cx="2727258" cy="706728"/>
          </a:xfrm>
          <a:prstGeom prst="rect">
            <a:avLst/>
          </a:prstGeom>
          <a:blipFill>
            <a:blip r:embed="rId19" cstate="print"/>
            <a:stretch>
              <a:fillRect/>
            </a:stretch>
          </a:blipFill>
          <a:ln w="28575">
            <a:solidFill>
              <a:schemeClr val="tx1"/>
            </a:solidFill>
          </a:ln>
        </p:spPr>
        <p:txBody>
          <a:bodyPr wrap="square" lIns="0" tIns="0" rIns="0" bIns="0" rtlCol="0"/>
          <a:lstStyle/>
          <a:p>
            <a:endParaRPr sz="1588"/>
          </a:p>
        </p:txBody>
      </p:sp>
      <p:sp>
        <p:nvSpPr>
          <p:cNvPr id="33" name="object 50">
            <a:extLst>
              <a:ext uri="{FF2B5EF4-FFF2-40B4-BE49-F238E27FC236}">
                <a16:creationId xmlns:a16="http://schemas.microsoft.com/office/drawing/2014/main" id="{1CA12A3E-3612-7BCF-BFE8-AC7955EEDB23}"/>
              </a:ext>
            </a:extLst>
          </p:cNvPr>
          <p:cNvSpPr/>
          <p:nvPr/>
        </p:nvSpPr>
        <p:spPr>
          <a:xfrm>
            <a:off x="2097617" y="4314456"/>
            <a:ext cx="2727257" cy="706727"/>
          </a:xfrm>
          <a:prstGeom prst="rect">
            <a:avLst/>
          </a:prstGeom>
          <a:blipFill>
            <a:blip r:embed="rId20" cstate="print"/>
            <a:stretch>
              <a:fillRect/>
            </a:stretch>
          </a:blipFill>
          <a:ln w="28575">
            <a:solidFill>
              <a:schemeClr val="tx1"/>
            </a:solidFill>
          </a:ln>
        </p:spPr>
        <p:txBody>
          <a:bodyPr wrap="square" lIns="0" tIns="0" rIns="0" bIns="0" rtlCol="0"/>
          <a:lstStyle/>
          <a:p>
            <a:endParaRPr sz="1588"/>
          </a:p>
        </p:txBody>
      </p:sp>
      <p:sp>
        <p:nvSpPr>
          <p:cNvPr id="35" name="object 59">
            <a:extLst>
              <a:ext uri="{FF2B5EF4-FFF2-40B4-BE49-F238E27FC236}">
                <a16:creationId xmlns:a16="http://schemas.microsoft.com/office/drawing/2014/main" id="{59B6ABFB-C889-4EA4-728C-7072B92A460B}"/>
              </a:ext>
            </a:extLst>
          </p:cNvPr>
          <p:cNvSpPr/>
          <p:nvPr/>
        </p:nvSpPr>
        <p:spPr>
          <a:xfrm>
            <a:off x="4945228" y="2671664"/>
            <a:ext cx="1314876" cy="706728"/>
          </a:xfrm>
          <a:prstGeom prst="rect">
            <a:avLst/>
          </a:prstGeom>
          <a:blipFill>
            <a:blip r:embed="rId21" cstate="print"/>
            <a:stretch>
              <a:fillRect/>
            </a:stretch>
          </a:blipFill>
          <a:ln w="28575">
            <a:solidFill>
              <a:schemeClr val="tx1"/>
            </a:solidFill>
          </a:ln>
        </p:spPr>
        <p:txBody>
          <a:bodyPr wrap="square" lIns="0" tIns="0" rIns="0" bIns="0" rtlCol="0"/>
          <a:lstStyle/>
          <a:p>
            <a:endParaRPr sz="1588"/>
          </a:p>
        </p:txBody>
      </p:sp>
      <p:sp>
        <p:nvSpPr>
          <p:cNvPr id="36" name="object 14">
            <a:extLst>
              <a:ext uri="{FF2B5EF4-FFF2-40B4-BE49-F238E27FC236}">
                <a16:creationId xmlns:a16="http://schemas.microsoft.com/office/drawing/2014/main" id="{E0883884-C99F-7A3B-49E0-E70D6FC3DAAF}"/>
              </a:ext>
            </a:extLst>
          </p:cNvPr>
          <p:cNvSpPr/>
          <p:nvPr/>
        </p:nvSpPr>
        <p:spPr>
          <a:xfrm>
            <a:off x="4944628" y="3502216"/>
            <a:ext cx="1314876" cy="706727"/>
          </a:xfrm>
          <a:prstGeom prst="rect">
            <a:avLst/>
          </a:prstGeom>
          <a:blipFill>
            <a:blip r:embed="rId22" cstate="print"/>
            <a:stretch>
              <a:fillRect/>
            </a:stretch>
          </a:blipFill>
          <a:ln w="28575">
            <a:solidFill>
              <a:schemeClr val="tx1"/>
            </a:solidFill>
          </a:ln>
        </p:spPr>
        <p:txBody>
          <a:bodyPr wrap="square" lIns="0" tIns="0" rIns="0" bIns="0" rtlCol="0"/>
          <a:lstStyle/>
          <a:p>
            <a:endParaRPr sz="1588"/>
          </a:p>
        </p:txBody>
      </p:sp>
      <p:pic>
        <p:nvPicPr>
          <p:cNvPr id="37" name="Picture 36">
            <a:extLst>
              <a:ext uri="{FF2B5EF4-FFF2-40B4-BE49-F238E27FC236}">
                <a16:creationId xmlns:a16="http://schemas.microsoft.com/office/drawing/2014/main" id="{0536051B-F8E5-BBF8-FCAF-CCF147F8E7BD}"/>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t="76303" b="3120"/>
          <a:stretch/>
        </p:blipFill>
        <p:spPr>
          <a:xfrm>
            <a:off x="2075889" y="5139698"/>
            <a:ext cx="2727256" cy="670015"/>
          </a:xfrm>
          <a:prstGeom prst="rect">
            <a:avLst/>
          </a:prstGeom>
          <a:ln w="28575">
            <a:solidFill>
              <a:schemeClr val="tx1"/>
            </a:solidFill>
          </a:ln>
        </p:spPr>
      </p:pic>
      <p:sp>
        <p:nvSpPr>
          <p:cNvPr id="38" name="object 32">
            <a:extLst>
              <a:ext uri="{FF2B5EF4-FFF2-40B4-BE49-F238E27FC236}">
                <a16:creationId xmlns:a16="http://schemas.microsoft.com/office/drawing/2014/main" id="{F03119AA-A082-BCC3-52B0-C73364611B8F}"/>
              </a:ext>
            </a:extLst>
          </p:cNvPr>
          <p:cNvSpPr/>
          <p:nvPr/>
        </p:nvSpPr>
        <p:spPr>
          <a:xfrm>
            <a:off x="299989" y="4300200"/>
            <a:ext cx="1681626" cy="706727"/>
          </a:xfrm>
          <a:prstGeom prst="rect">
            <a:avLst/>
          </a:prstGeom>
          <a:blipFill>
            <a:blip r:embed="rId24" cstate="print"/>
            <a:stretch>
              <a:fillRect/>
            </a:stretch>
          </a:blipFill>
          <a:ln w="28575">
            <a:solidFill>
              <a:schemeClr val="tx1"/>
            </a:solidFill>
          </a:ln>
        </p:spPr>
        <p:txBody>
          <a:bodyPr wrap="square" lIns="0" tIns="0" rIns="0" bIns="0" rtlCol="0"/>
          <a:lstStyle/>
          <a:p>
            <a:endParaRPr sz="1588"/>
          </a:p>
        </p:txBody>
      </p:sp>
      <p:sp>
        <p:nvSpPr>
          <p:cNvPr id="42" name="object 44">
            <a:extLst>
              <a:ext uri="{FF2B5EF4-FFF2-40B4-BE49-F238E27FC236}">
                <a16:creationId xmlns:a16="http://schemas.microsoft.com/office/drawing/2014/main" id="{6475ACE9-895C-DBCB-6EF9-3670F2136AE0}"/>
              </a:ext>
            </a:extLst>
          </p:cNvPr>
          <p:cNvSpPr/>
          <p:nvPr/>
        </p:nvSpPr>
        <p:spPr>
          <a:xfrm>
            <a:off x="6348338" y="3502434"/>
            <a:ext cx="1048455" cy="706727"/>
          </a:xfrm>
          <a:prstGeom prst="rect">
            <a:avLst/>
          </a:prstGeom>
          <a:blipFill>
            <a:blip r:embed="rId25" cstate="print"/>
            <a:stretch>
              <a:fillRect/>
            </a:stretch>
          </a:blipFill>
          <a:ln w="28575">
            <a:solidFill>
              <a:schemeClr val="tx1"/>
            </a:solidFill>
          </a:ln>
        </p:spPr>
        <p:txBody>
          <a:bodyPr wrap="square" lIns="0" tIns="0" rIns="0" bIns="0" rtlCol="0"/>
          <a:lstStyle/>
          <a:p>
            <a:endParaRPr sz="1588"/>
          </a:p>
        </p:txBody>
      </p:sp>
      <p:sp>
        <p:nvSpPr>
          <p:cNvPr id="43" name="object 62">
            <a:extLst>
              <a:ext uri="{FF2B5EF4-FFF2-40B4-BE49-F238E27FC236}">
                <a16:creationId xmlns:a16="http://schemas.microsoft.com/office/drawing/2014/main" id="{9CF61D9F-3FEE-C955-6326-A68EFB1AFA83}"/>
              </a:ext>
            </a:extLst>
          </p:cNvPr>
          <p:cNvSpPr/>
          <p:nvPr/>
        </p:nvSpPr>
        <p:spPr>
          <a:xfrm>
            <a:off x="4940876" y="4332767"/>
            <a:ext cx="1314876" cy="683107"/>
          </a:xfrm>
          <a:prstGeom prst="rect">
            <a:avLst/>
          </a:prstGeom>
          <a:blipFill>
            <a:blip r:embed="rId26" cstate="print"/>
            <a:stretch>
              <a:fillRect/>
            </a:stretch>
          </a:blipFill>
          <a:ln w="28575">
            <a:solidFill>
              <a:schemeClr val="tx1"/>
            </a:solidFill>
          </a:ln>
        </p:spPr>
        <p:txBody>
          <a:bodyPr wrap="square" lIns="0" tIns="0" rIns="0" bIns="0" rtlCol="0"/>
          <a:lstStyle/>
          <a:p>
            <a:endParaRPr sz="1588"/>
          </a:p>
        </p:txBody>
      </p:sp>
      <p:sp>
        <p:nvSpPr>
          <p:cNvPr id="44" name="object 17">
            <a:extLst>
              <a:ext uri="{FF2B5EF4-FFF2-40B4-BE49-F238E27FC236}">
                <a16:creationId xmlns:a16="http://schemas.microsoft.com/office/drawing/2014/main" id="{C7C7F634-1B1C-20DC-E612-21C2CEE7CD1A}"/>
              </a:ext>
            </a:extLst>
          </p:cNvPr>
          <p:cNvSpPr/>
          <p:nvPr/>
        </p:nvSpPr>
        <p:spPr>
          <a:xfrm>
            <a:off x="6371754" y="4346324"/>
            <a:ext cx="1048455" cy="650993"/>
          </a:xfrm>
          <a:prstGeom prst="rect">
            <a:avLst/>
          </a:prstGeom>
          <a:blipFill>
            <a:blip r:embed="rId27" cstate="print"/>
            <a:stretch>
              <a:fillRect/>
            </a:stretch>
          </a:blipFill>
          <a:ln w="28575">
            <a:solidFill>
              <a:schemeClr val="tx1"/>
            </a:solidFill>
          </a:ln>
        </p:spPr>
        <p:txBody>
          <a:bodyPr wrap="square" lIns="0" tIns="0" rIns="0" bIns="0" rtlCol="0"/>
          <a:lstStyle/>
          <a:p>
            <a:endParaRPr sz="1588"/>
          </a:p>
        </p:txBody>
      </p:sp>
      <p:pic>
        <p:nvPicPr>
          <p:cNvPr id="45" name="Picture 44">
            <a:extLst>
              <a:ext uri="{FF2B5EF4-FFF2-40B4-BE49-F238E27FC236}">
                <a16:creationId xmlns:a16="http://schemas.microsoft.com/office/drawing/2014/main" id="{37906EF6-9E67-ABE8-76E0-30F596286E7D}"/>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536210" y="2700986"/>
            <a:ext cx="1247949" cy="681856"/>
          </a:xfrm>
          <a:prstGeom prst="rect">
            <a:avLst/>
          </a:prstGeom>
          <a:ln w="28575">
            <a:solidFill>
              <a:schemeClr val="tx1"/>
            </a:solidFill>
          </a:ln>
        </p:spPr>
      </p:pic>
      <p:sp>
        <p:nvSpPr>
          <p:cNvPr id="46" name="object 38">
            <a:extLst>
              <a:ext uri="{FF2B5EF4-FFF2-40B4-BE49-F238E27FC236}">
                <a16:creationId xmlns:a16="http://schemas.microsoft.com/office/drawing/2014/main" id="{D41BB640-5DA8-908A-5F3C-734B339E7EEF}"/>
              </a:ext>
            </a:extLst>
          </p:cNvPr>
          <p:cNvSpPr/>
          <p:nvPr/>
        </p:nvSpPr>
        <p:spPr>
          <a:xfrm>
            <a:off x="7536210" y="3521327"/>
            <a:ext cx="1247949" cy="706728"/>
          </a:xfrm>
          <a:prstGeom prst="rect">
            <a:avLst/>
          </a:prstGeom>
          <a:blipFill>
            <a:blip r:embed="rId29" cstate="print"/>
            <a:stretch>
              <a:fillRect/>
            </a:stretch>
          </a:blipFill>
          <a:ln w="28575">
            <a:solidFill>
              <a:schemeClr val="tx1"/>
            </a:solidFill>
          </a:ln>
        </p:spPr>
        <p:txBody>
          <a:bodyPr wrap="square" lIns="0" tIns="0" rIns="0" bIns="0" rtlCol="0"/>
          <a:lstStyle/>
          <a:p>
            <a:endParaRPr sz="1588"/>
          </a:p>
        </p:txBody>
      </p:sp>
      <p:pic>
        <p:nvPicPr>
          <p:cNvPr id="48" name="Picture 3" descr="image.png">
            <a:extLst>
              <a:ext uri="{FF2B5EF4-FFF2-40B4-BE49-F238E27FC236}">
                <a16:creationId xmlns:a16="http://schemas.microsoft.com/office/drawing/2014/main" id="{6F2293FE-A703-AAB7-F69C-3734494B4A1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915894" y="5139697"/>
            <a:ext cx="1314876" cy="67001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 name="object 23">
            <a:extLst>
              <a:ext uri="{FF2B5EF4-FFF2-40B4-BE49-F238E27FC236}">
                <a16:creationId xmlns:a16="http://schemas.microsoft.com/office/drawing/2014/main" id="{7DA8676B-5170-E285-CB5C-A6AC3B11894A}"/>
              </a:ext>
            </a:extLst>
          </p:cNvPr>
          <p:cNvSpPr/>
          <p:nvPr/>
        </p:nvSpPr>
        <p:spPr>
          <a:xfrm>
            <a:off x="7536210" y="5133835"/>
            <a:ext cx="1247949" cy="670015"/>
          </a:xfrm>
          <a:prstGeom prst="rect">
            <a:avLst/>
          </a:prstGeom>
          <a:blipFill>
            <a:blip r:embed="rId31" cstate="print"/>
            <a:stretch>
              <a:fillRect/>
            </a:stretch>
          </a:blipFill>
          <a:ln w="28575">
            <a:solidFill>
              <a:schemeClr val="tx1"/>
            </a:solidFill>
          </a:ln>
        </p:spPr>
        <p:txBody>
          <a:bodyPr wrap="square" lIns="0" tIns="0" rIns="0" bIns="0" rtlCol="0"/>
          <a:lstStyle/>
          <a:p>
            <a:endParaRPr sz="1588"/>
          </a:p>
        </p:txBody>
      </p:sp>
      <p:pic>
        <p:nvPicPr>
          <p:cNvPr id="52" name="Picture 51">
            <a:extLst>
              <a:ext uri="{FF2B5EF4-FFF2-40B4-BE49-F238E27FC236}">
                <a16:creationId xmlns:a16="http://schemas.microsoft.com/office/drawing/2014/main" id="{EA92A5A2-E076-365B-1542-B6D445199A2D}"/>
              </a:ext>
            </a:extLst>
          </p:cNvPr>
          <p:cNvPicPr>
            <a:picLocks noChangeAspect="1"/>
          </p:cNvPicPr>
          <p:nvPr/>
        </p:nvPicPr>
        <p:blipFill>
          <a:blip r:embed="rId32"/>
          <a:stretch>
            <a:fillRect/>
          </a:stretch>
        </p:blipFill>
        <p:spPr>
          <a:xfrm>
            <a:off x="299989" y="5133836"/>
            <a:ext cx="1663151" cy="675876"/>
          </a:xfrm>
          <a:prstGeom prst="rect">
            <a:avLst/>
          </a:prstGeom>
          <a:ln w="28575">
            <a:solidFill>
              <a:schemeClr val="tx1"/>
            </a:solidFill>
          </a:ln>
        </p:spPr>
      </p:pic>
      <p:grpSp>
        <p:nvGrpSpPr>
          <p:cNvPr id="3" name="object 52">
            <a:extLst>
              <a:ext uri="{FF2B5EF4-FFF2-40B4-BE49-F238E27FC236}">
                <a16:creationId xmlns:a16="http://schemas.microsoft.com/office/drawing/2014/main" id="{0DACC51F-2A48-D234-00C6-C94C3AA9063D}"/>
              </a:ext>
            </a:extLst>
          </p:cNvPr>
          <p:cNvGrpSpPr/>
          <p:nvPr/>
        </p:nvGrpSpPr>
        <p:grpSpPr>
          <a:xfrm>
            <a:off x="7536210" y="4362635"/>
            <a:ext cx="1247949" cy="632826"/>
            <a:chOff x="2657735" y="5285873"/>
            <a:chExt cx="1243330" cy="530225"/>
          </a:xfrm>
        </p:grpSpPr>
        <p:sp>
          <p:nvSpPr>
            <p:cNvPr id="4" name="object 53">
              <a:extLst>
                <a:ext uri="{FF2B5EF4-FFF2-40B4-BE49-F238E27FC236}">
                  <a16:creationId xmlns:a16="http://schemas.microsoft.com/office/drawing/2014/main" id="{E8F292DA-5155-66E9-BB83-D9CAB8BA2762}"/>
                </a:ext>
              </a:extLst>
            </p:cNvPr>
            <p:cNvSpPr/>
            <p:nvPr/>
          </p:nvSpPr>
          <p:spPr>
            <a:xfrm>
              <a:off x="2660141" y="5289042"/>
              <a:ext cx="1230696" cy="523494"/>
            </a:xfrm>
            <a:prstGeom prst="rect">
              <a:avLst/>
            </a:prstGeom>
            <a:blipFill>
              <a:blip r:embed="rId33" cstate="print"/>
              <a:stretch>
                <a:fillRect/>
              </a:stretch>
            </a:blipFill>
            <a:ln w="28575">
              <a:solidFill>
                <a:schemeClr val="tx1"/>
              </a:solidFill>
            </a:ln>
          </p:spPr>
          <p:txBody>
            <a:bodyPr wrap="square" lIns="0" tIns="0" rIns="0" bIns="0" rtlCol="0"/>
            <a:lstStyle/>
            <a:p>
              <a:endParaRPr/>
            </a:p>
          </p:txBody>
        </p:sp>
        <p:sp>
          <p:nvSpPr>
            <p:cNvPr id="9" name="object 54">
              <a:extLst>
                <a:ext uri="{FF2B5EF4-FFF2-40B4-BE49-F238E27FC236}">
                  <a16:creationId xmlns:a16="http://schemas.microsoft.com/office/drawing/2014/main" id="{1D21CFC0-1364-E6BC-78D9-22198047C4E9}"/>
                </a:ext>
              </a:extLst>
            </p:cNvPr>
            <p:cNvSpPr/>
            <p:nvPr/>
          </p:nvSpPr>
          <p:spPr>
            <a:xfrm>
              <a:off x="2661665" y="5289804"/>
              <a:ext cx="1235710" cy="521970"/>
            </a:xfrm>
            <a:custGeom>
              <a:avLst/>
              <a:gdLst/>
              <a:ahLst/>
              <a:cxnLst/>
              <a:rect l="l" t="t" r="r" b="b"/>
              <a:pathLst>
                <a:path w="1235710" h="521970">
                  <a:moveTo>
                    <a:pt x="0" y="521970"/>
                  </a:moveTo>
                  <a:lnTo>
                    <a:pt x="0" y="0"/>
                  </a:lnTo>
                  <a:lnTo>
                    <a:pt x="1235202" y="0"/>
                  </a:lnTo>
                  <a:lnTo>
                    <a:pt x="1235202" y="521970"/>
                  </a:lnTo>
                  <a:lnTo>
                    <a:pt x="0" y="521970"/>
                  </a:lnTo>
                  <a:close/>
                </a:path>
              </a:pathLst>
            </a:custGeom>
            <a:ln w="28575">
              <a:solidFill>
                <a:srgbClr val="000000"/>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F046F4EC-BF7A-5277-B79D-D09C25AAFD17}"/>
              </a:ext>
            </a:extLst>
          </p:cNvPr>
          <p:cNvPicPr>
            <a:picLocks noChangeAspect="1"/>
          </p:cNvPicPr>
          <p:nvPr/>
        </p:nvPicPr>
        <p:blipFill rotWithShape="1">
          <a:blip r:embed="rId34">
            <a:extLst>
              <a:ext uri="{28A0092B-C50C-407E-A947-70E740481C1C}">
                <a14:useLocalDpi xmlns:a14="http://schemas.microsoft.com/office/drawing/2010/main" val="0"/>
              </a:ext>
            </a:extLst>
          </a:blip>
          <a:srcRect l="18333" t="7523" r="21667" b="14045"/>
          <a:stretch/>
        </p:blipFill>
        <p:spPr>
          <a:xfrm>
            <a:off x="6343519" y="5159433"/>
            <a:ext cx="1079942" cy="644467"/>
          </a:xfrm>
          <a:prstGeom prst="rect">
            <a:avLst/>
          </a:prstGeom>
          <a:ln w="28575">
            <a:solidFill>
              <a:schemeClr val="tx1"/>
            </a:solidFill>
          </a:ln>
        </p:spPr>
      </p:pic>
      <p:sp>
        <p:nvSpPr>
          <p:cNvPr id="12" name="object 20">
            <a:extLst>
              <a:ext uri="{FF2B5EF4-FFF2-40B4-BE49-F238E27FC236}">
                <a16:creationId xmlns:a16="http://schemas.microsoft.com/office/drawing/2014/main" id="{3EADFAF5-3C9D-3428-994B-3F6FD847492E}"/>
              </a:ext>
            </a:extLst>
          </p:cNvPr>
          <p:cNvSpPr/>
          <p:nvPr/>
        </p:nvSpPr>
        <p:spPr>
          <a:xfrm>
            <a:off x="299989" y="1124641"/>
            <a:ext cx="1718171" cy="652638"/>
          </a:xfrm>
          <a:prstGeom prst="rect">
            <a:avLst/>
          </a:prstGeom>
          <a:blipFill>
            <a:blip r:embed="rId35" cstate="print"/>
            <a:stretch>
              <a:fillRect/>
            </a:stretch>
          </a:blipFill>
          <a:ln w="28575">
            <a:solidFill>
              <a:schemeClr val="tx1"/>
            </a:solidFill>
          </a:ln>
        </p:spPr>
        <p:txBody>
          <a:bodyPr wrap="square" lIns="0" tIns="0" rIns="0" bIns="0" rtlCol="0"/>
          <a:lstStyle/>
          <a:p>
            <a:endParaRPr/>
          </a:p>
        </p:txBody>
      </p:sp>
      <p:pic>
        <p:nvPicPr>
          <p:cNvPr id="20" name="Picture 19">
            <a:extLst>
              <a:ext uri="{FF2B5EF4-FFF2-40B4-BE49-F238E27FC236}">
                <a16:creationId xmlns:a16="http://schemas.microsoft.com/office/drawing/2014/main" id="{AAC6F71E-7019-7C4C-700F-63BB720B9381}"/>
              </a:ext>
            </a:extLst>
          </p:cNvPr>
          <p:cNvPicPr>
            <a:picLocks noChangeAspect="1"/>
          </p:cNvPicPr>
          <p:nvPr/>
        </p:nvPicPr>
        <p:blipFill rotWithShape="1">
          <a:blip r:embed="rId36">
            <a:extLst>
              <a:ext uri="{28A0092B-C50C-407E-A947-70E740481C1C}">
                <a14:useLocalDpi xmlns:a14="http://schemas.microsoft.com/office/drawing/2010/main" val="0"/>
              </a:ext>
            </a:extLst>
          </a:blip>
          <a:srcRect l="-1" t="23905" r="-467" b="35569"/>
          <a:stretch/>
        </p:blipFill>
        <p:spPr>
          <a:xfrm>
            <a:off x="6380890" y="1124641"/>
            <a:ext cx="1048455" cy="659650"/>
          </a:xfrm>
          <a:prstGeom prst="rect">
            <a:avLst/>
          </a:prstGeom>
          <a:ln w="28575">
            <a:solidFill>
              <a:schemeClr val="tx1"/>
            </a:solidFill>
          </a:ln>
        </p:spPr>
      </p:pic>
      <p:pic>
        <p:nvPicPr>
          <p:cNvPr id="22" name="Picture 2" descr="2017-new-Hyundai-logo-design &gt; State Fair of Texas">
            <a:extLst>
              <a:ext uri="{FF2B5EF4-FFF2-40B4-BE49-F238E27FC236}">
                <a16:creationId xmlns:a16="http://schemas.microsoft.com/office/drawing/2014/main" id="{41997AE7-03AB-207C-A4DE-E76BA3B82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37" y="3482519"/>
            <a:ext cx="1690330" cy="69046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8" name="object 38">
            <a:extLst>
              <a:ext uri="{FF2B5EF4-FFF2-40B4-BE49-F238E27FC236}">
                <a16:creationId xmlns:a16="http://schemas.microsoft.com/office/drawing/2014/main" id="{02247FBA-1C9B-904C-4E6B-CBD92051573B}"/>
              </a:ext>
            </a:extLst>
          </p:cNvPr>
          <p:cNvSpPr/>
          <p:nvPr/>
        </p:nvSpPr>
        <p:spPr>
          <a:xfrm>
            <a:off x="7543858" y="3521017"/>
            <a:ext cx="1247949" cy="706728"/>
          </a:xfrm>
          <a:prstGeom prst="rect">
            <a:avLst/>
          </a:prstGeom>
          <a:blipFill>
            <a:blip r:embed="rId29" cstate="print"/>
            <a:stretch>
              <a:fillRect/>
            </a:stretch>
          </a:blipFill>
          <a:ln w="28575">
            <a:solidFill>
              <a:schemeClr val="tx1"/>
            </a:solidFill>
          </a:ln>
        </p:spPr>
        <p:txBody>
          <a:bodyPr wrap="square" lIns="0" tIns="0" rIns="0" bIns="0" rtlCol="0"/>
          <a:lstStyle/>
          <a:p>
            <a:endParaRPr sz="1588"/>
          </a:p>
        </p:txBody>
      </p:sp>
    </p:spTree>
    <p:extLst>
      <p:ext uri="{BB962C8B-B14F-4D97-AF65-F5344CB8AC3E}">
        <p14:creationId xmlns:p14="http://schemas.microsoft.com/office/powerpoint/2010/main" val="2981192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48D8F7-CDC3-0BC3-1700-2EB316EA60BB}"/>
              </a:ext>
            </a:extLst>
          </p:cNvPr>
          <p:cNvSpPr/>
          <p:nvPr/>
        </p:nvSpPr>
        <p:spPr>
          <a:xfrm>
            <a:off x="7945" y="4"/>
            <a:ext cx="9136055" cy="385762"/>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solidFill>
                <a:schemeClr val="tx1">
                  <a:lumMod val="65000"/>
                  <a:lumOff val="35000"/>
                </a:schemeClr>
              </a:solidFill>
              <a:latin typeface="Segoe UI Black" panose="020B0A02040204020203" pitchFamily="34" charset="0"/>
              <a:ea typeface="Segoe UI Black" panose="020B0A02040204020203" pitchFamily="34" charset="0"/>
            </a:endParaRPr>
          </a:p>
        </p:txBody>
      </p:sp>
      <p:pic>
        <p:nvPicPr>
          <p:cNvPr id="11" name="Picture 10" descr="Logo&#10;&#10;Description automatically generated">
            <a:extLst>
              <a:ext uri="{FF2B5EF4-FFF2-40B4-BE49-F238E27FC236}">
                <a16:creationId xmlns:a16="http://schemas.microsoft.com/office/drawing/2014/main" id="{798E3497-06BE-9240-A99C-D9E7A3C64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2" name="Right Triangle 1">
            <a:extLst>
              <a:ext uri="{FF2B5EF4-FFF2-40B4-BE49-F238E27FC236}">
                <a16:creationId xmlns:a16="http://schemas.microsoft.com/office/drawing/2014/main" id="{31326B5D-F49C-DD01-3848-0B1B0A5494AB}"/>
              </a:ext>
            </a:extLst>
          </p:cNvPr>
          <p:cNvSpPr/>
          <p:nvPr/>
        </p:nvSpPr>
        <p:spPr>
          <a:xfrm rot="5400000" flipH="1">
            <a:off x="-583118" y="591068"/>
            <a:ext cx="6857995" cy="5675870"/>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17" name="Group 16">
            <a:extLst>
              <a:ext uri="{FF2B5EF4-FFF2-40B4-BE49-F238E27FC236}">
                <a16:creationId xmlns:a16="http://schemas.microsoft.com/office/drawing/2014/main" id="{82217761-D7ED-150E-A54F-20E029D7B8B9}"/>
              </a:ext>
            </a:extLst>
          </p:cNvPr>
          <p:cNvGrpSpPr/>
          <p:nvPr/>
        </p:nvGrpSpPr>
        <p:grpSpPr>
          <a:xfrm>
            <a:off x="4985358" y="582952"/>
            <a:ext cx="1997134" cy="1872343"/>
            <a:chOff x="4685249" y="769257"/>
            <a:chExt cx="1997134" cy="1872343"/>
          </a:xfrm>
        </p:grpSpPr>
        <p:pic>
          <p:nvPicPr>
            <p:cNvPr id="13" name="Picture 12">
              <a:extLst>
                <a:ext uri="{FF2B5EF4-FFF2-40B4-BE49-F238E27FC236}">
                  <a16:creationId xmlns:a16="http://schemas.microsoft.com/office/drawing/2014/main" id="{F96BADF1-DC30-A062-64E2-ED837E3CA7A7}"/>
                </a:ext>
              </a:extLst>
            </p:cNvPr>
            <p:cNvPicPr>
              <a:picLocks noChangeAspect="1"/>
            </p:cNvPicPr>
            <p:nvPr/>
          </p:nvPicPr>
          <p:blipFill>
            <a:blip r:embed="rId3">
              <a:duotone>
                <a:schemeClr val="accent4">
                  <a:shade val="45000"/>
                  <a:satMod val="135000"/>
                </a:schemeClr>
                <a:prstClr val="white"/>
              </a:duotone>
            </a:blip>
            <a:stretch>
              <a:fillRect/>
            </a:stretch>
          </p:blipFill>
          <p:spPr>
            <a:xfrm>
              <a:off x="5014862" y="1036474"/>
              <a:ext cx="1337907" cy="1337907"/>
            </a:xfrm>
            <a:prstGeom prst="rect">
              <a:avLst/>
            </a:prstGeom>
          </p:spPr>
        </p:pic>
        <p:sp>
          <p:nvSpPr>
            <p:cNvPr id="14" name="Oval 13">
              <a:extLst>
                <a:ext uri="{FF2B5EF4-FFF2-40B4-BE49-F238E27FC236}">
                  <a16:creationId xmlns:a16="http://schemas.microsoft.com/office/drawing/2014/main" id="{ADBBA93B-7F8D-9E32-BA72-13B1DC7B19BD}"/>
                </a:ext>
              </a:extLst>
            </p:cNvPr>
            <p:cNvSpPr/>
            <p:nvPr/>
          </p:nvSpPr>
          <p:spPr>
            <a:xfrm>
              <a:off x="4685249" y="769257"/>
              <a:ext cx="1997134" cy="1872343"/>
            </a:xfrm>
            <a:prstGeom prst="ellipse">
              <a:avLst/>
            </a:prstGeom>
            <a:noFill/>
            <a:ln w="92075">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Rectangle 15">
            <a:extLst>
              <a:ext uri="{FF2B5EF4-FFF2-40B4-BE49-F238E27FC236}">
                <a16:creationId xmlns:a16="http://schemas.microsoft.com/office/drawing/2014/main" id="{92C57486-96CF-75A0-25D6-77A52EFB4924}"/>
              </a:ext>
            </a:extLst>
          </p:cNvPr>
          <p:cNvSpPr/>
          <p:nvPr/>
        </p:nvSpPr>
        <p:spPr>
          <a:xfrm>
            <a:off x="2801338" y="2570211"/>
            <a:ext cx="6222441" cy="1393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600" b="1" dirty="0">
                <a:solidFill>
                  <a:srgbClr val="F59D21"/>
                </a:solidFill>
              </a:rPr>
              <a:t>Thank You!</a:t>
            </a:r>
          </a:p>
        </p:txBody>
      </p:sp>
      <p:cxnSp>
        <p:nvCxnSpPr>
          <p:cNvPr id="19" name="Straight Connector 18">
            <a:extLst>
              <a:ext uri="{FF2B5EF4-FFF2-40B4-BE49-F238E27FC236}">
                <a16:creationId xmlns:a16="http://schemas.microsoft.com/office/drawing/2014/main" id="{C2E2D281-6F53-22A7-ED8F-9120B6202EAD}"/>
              </a:ext>
            </a:extLst>
          </p:cNvPr>
          <p:cNvCxnSpPr/>
          <p:nvPr/>
        </p:nvCxnSpPr>
        <p:spPr>
          <a:xfrm>
            <a:off x="3585029" y="3832957"/>
            <a:ext cx="4354285" cy="0"/>
          </a:xfrm>
          <a:prstGeom prst="line">
            <a:avLst/>
          </a:prstGeom>
          <a:ln w="25400">
            <a:solidFill>
              <a:srgbClr val="F59D2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58522D1-D4BD-74D4-F6BB-540096ECB87C}"/>
              </a:ext>
            </a:extLst>
          </p:cNvPr>
          <p:cNvSpPr txBox="1"/>
          <p:nvPr/>
        </p:nvSpPr>
        <p:spPr>
          <a:xfrm>
            <a:off x="4722829" y="4474841"/>
            <a:ext cx="4413226" cy="1502976"/>
          </a:xfrm>
          <a:prstGeom prst="rect">
            <a:avLst/>
          </a:prstGeom>
          <a:noFill/>
        </p:spPr>
        <p:txBody>
          <a:bodyPr wrap="square" rtlCol="0">
            <a:spAutoFit/>
          </a:bodyPr>
          <a:lstStyle/>
          <a:p>
            <a:pPr marL="9954" marR="4191">
              <a:spcBef>
                <a:spcPts val="681"/>
              </a:spcBef>
            </a:pPr>
            <a:r>
              <a:rPr lang="en-IN" sz="1600" dirty="0">
                <a:solidFill>
                  <a:srgbClr val="D05F12"/>
                </a:solidFill>
                <a:latin typeface="Segoe UI Semibold" panose="020B0702040204020203" pitchFamily="34" charset="0"/>
                <a:cs typeface="Segoe UI Semibold" panose="020B0702040204020203" pitchFamily="34" charset="0"/>
              </a:rPr>
              <a:t>Corporate Office :United Business Park,  </a:t>
            </a:r>
          </a:p>
          <a:p>
            <a:pPr marL="9954" marR="4191">
              <a:spcBef>
                <a:spcPts val="681"/>
              </a:spcBef>
            </a:pPr>
            <a:r>
              <a:rPr lang="en-IN" sz="1600" dirty="0">
                <a:solidFill>
                  <a:srgbClr val="D05F12"/>
                </a:solidFill>
                <a:latin typeface="Segoe UI Semibold" panose="020B0702040204020203" pitchFamily="34" charset="0"/>
                <a:cs typeface="Segoe UI Semibold" panose="020B0702040204020203" pitchFamily="34" charset="0"/>
              </a:rPr>
              <a:t>Unit no. 601 &amp; 602,6</a:t>
            </a:r>
            <a:r>
              <a:rPr lang="en-IN" sz="1600" baseline="30000" dirty="0">
                <a:solidFill>
                  <a:srgbClr val="D05F12"/>
                </a:solidFill>
                <a:latin typeface="Segoe UI Semibold" panose="020B0702040204020203" pitchFamily="34" charset="0"/>
                <a:cs typeface="Segoe UI Semibold" panose="020B0702040204020203" pitchFamily="34" charset="0"/>
              </a:rPr>
              <a:t>th</a:t>
            </a:r>
            <a:r>
              <a:rPr lang="en-IN" sz="1600" dirty="0">
                <a:solidFill>
                  <a:srgbClr val="D05F12"/>
                </a:solidFill>
                <a:latin typeface="Segoe UI Semibold" panose="020B0702040204020203" pitchFamily="34" charset="0"/>
                <a:cs typeface="Segoe UI Semibold" panose="020B0702040204020203" pitchFamily="34" charset="0"/>
              </a:rPr>
              <a:t> Floor, Plot A 40,</a:t>
            </a:r>
          </a:p>
          <a:p>
            <a:pPr marL="9954" marR="4191">
              <a:spcBef>
                <a:spcPts val="681"/>
              </a:spcBef>
            </a:pPr>
            <a:r>
              <a:rPr lang="en-IN" sz="1600" spc="-4" dirty="0">
                <a:solidFill>
                  <a:srgbClr val="D05F12"/>
                </a:solidFill>
                <a:latin typeface="Segoe UI Semibold" panose="020B0702040204020203" pitchFamily="34" charset="0"/>
                <a:cs typeface="Segoe UI Semibold" panose="020B0702040204020203" pitchFamily="34" charset="0"/>
              </a:rPr>
              <a:t>Road No. 11, Behind Old Passport Office. MIDC, Wagle Estate, Thane (West) - 400604 </a:t>
            </a:r>
            <a:r>
              <a:rPr lang="en-IN" sz="1600" spc="-252" dirty="0">
                <a:solidFill>
                  <a:srgbClr val="D05F12"/>
                </a:solidFill>
                <a:latin typeface="Segoe UI Semibold" panose="020B0702040204020203" pitchFamily="34" charset="0"/>
                <a:cs typeface="Segoe UI Semibold" panose="020B0702040204020203" pitchFamily="34" charset="0"/>
              </a:rPr>
              <a:t> </a:t>
            </a:r>
            <a:r>
              <a:rPr lang="en-IN" sz="1600" spc="12" dirty="0">
                <a:solidFill>
                  <a:srgbClr val="D05F12"/>
                </a:solidFill>
                <a:latin typeface="Segoe UI Semibold" panose="020B0702040204020203" pitchFamily="34" charset="0"/>
                <a:cs typeface="Segoe UI Semibold" panose="020B0702040204020203" pitchFamily="34" charset="0"/>
              </a:rPr>
              <a:t> </a:t>
            </a:r>
            <a:r>
              <a:rPr lang="en-IN" sz="1600" spc="-8" dirty="0">
                <a:solidFill>
                  <a:srgbClr val="D05F12"/>
                </a:solidFill>
                <a:latin typeface="Segoe UI Semibold" panose="020B0702040204020203" pitchFamily="34" charset="0"/>
                <a:cs typeface="Segoe UI Semibold" panose="020B0702040204020203" pitchFamily="34" charset="0"/>
              </a:rPr>
              <a:t>Maharashtra</a:t>
            </a:r>
            <a:endParaRPr lang="en-IN" sz="1600" dirty="0">
              <a:solidFill>
                <a:srgbClr val="D05F1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07636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FF34E9-13F3-1FA0-78F6-31988EB2F2BC}"/>
              </a:ext>
            </a:extLst>
          </p:cNvPr>
          <p:cNvSpPr/>
          <p:nvPr/>
        </p:nvSpPr>
        <p:spPr>
          <a:xfrm>
            <a:off x="0" y="6478562"/>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4" name="Rectangle 103">
            <a:extLst>
              <a:ext uri="{FF2B5EF4-FFF2-40B4-BE49-F238E27FC236}">
                <a16:creationId xmlns:a16="http://schemas.microsoft.com/office/drawing/2014/main" id="{FB3636E8-93A9-2010-9A30-7F6294921690}"/>
              </a:ext>
            </a:extLst>
          </p:cNvPr>
          <p:cNvSpPr/>
          <p:nvPr/>
        </p:nvSpPr>
        <p:spPr>
          <a:xfrm>
            <a:off x="411702" y="6436046"/>
            <a:ext cx="8263737" cy="405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Black" panose="020B0A02040204020203" pitchFamily="34" charset="0"/>
                <a:ea typeface="Segoe UI Black" panose="020B0A02040204020203" pitchFamily="34" charset="0"/>
              </a:rPr>
              <a:t>23 North is at the cross-section of several growth drivers</a:t>
            </a:r>
            <a:endParaRPr lang="en-IN" b="1" dirty="0">
              <a:solidFill>
                <a:schemeClr val="bg1"/>
              </a:solidFill>
              <a:latin typeface="Segoe UI Black" panose="020B0A02040204020203" pitchFamily="34" charset="0"/>
              <a:ea typeface="Segoe UI Black" panose="020B0A02040204020203" pitchFamily="34" charset="0"/>
            </a:endParaRPr>
          </a:p>
        </p:txBody>
      </p:sp>
      <p:sp>
        <p:nvSpPr>
          <p:cNvPr id="3" name="Rectangle 2">
            <a:extLst>
              <a:ext uri="{FF2B5EF4-FFF2-40B4-BE49-F238E27FC236}">
                <a16:creationId xmlns:a16="http://schemas.microsoft.com/office/drawing/2014/main" id="{E06FBC21-D31B-996F-2F60-794FF537FA33}"/>
              </a:ext>
            </a:extLst>
          </p:cNvPr>
          <p:cNvSpPr/>
          <p:nvPr/>
        </p:nvSpPr>
        <p:spPr>
          <a:xfrm>
            <a:off x="0" y="2128837"/>
            <a:ext cx="9144000" cy="2071687"/>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latin typeface="Segoe UI Black" panose="020B0A02040204020203" pitchFamily="34" charset="0"/>
                <a:ea typeface="Segoe UI Black" panose="020B0A02040204020203" pitchFamily="34" charset="0"/>
              </a:rPr>
              <a:t>Our</a:t>
            </a: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 </a:t>
            </a:r>
            <a:r>
              <a:rPr lang="en-IN" sz="2800" b="1" dirty="0">
                <a:solidFill>
                  <a:schemeClr val="tx1">
                    <a:lumMod val="65000"/>
                    <a:lumOff val="35000"/>
                  </a:schemeClr>
                </a:solidFill>
                <a:latin typeface="Segoe UI Black" panose="020B0A02040204020203" pitchFamily="34" charset="0"/>
                <a:ea typeface="Segoe UI Black" panose="020B0A02040204020203" pitchFamily="34" charset="0"/>
              </a:rPr>
              <a:t>Capabilities</a:t>
            </a:r>
            <a:endParaRPr lang="en-IN" sz="2000" b="1" dirty="0">
              <a:solidFill>
                <a:schemeClr val="tx1">
                  <a:lumMod val="65000"/>
                  <a:lumOff val="35000"/>
                </a:schemeClr>
              </a:solidFill>
              <a:latin typeface="Segoe UI Black" panose="020B0A02040204020203" pitchFamily="34" charset="0"/>
              <a:ea typeface="Segoe UI Black" panose="020B0A02040204020203" pitchFamily="34" charset="0"/>
            </a:endParaRPr>
          </a:p>
        </p:txBody>
      </p:sp>
      <p:pic>
        <p:nvPicPr>
          <p:cNvPr id="6" name="Picture 5" descr="Logo&#10;&#10;Description automatically generated">
            <a:extLst>
              <a:ext uri="{FF2B5EF4-FFF2-40B4-BE49-F238E27FC236}">
                <a16:creationId xmlns:a16="http://schemas.microsoft.com/office/drawing/2014/main" id="{7680C1D3-7F90-1A2A-27F6-07478A1BA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7" name="Right Triangle 6">
            <a:extLst>
              <a:ext uri="{FF2B5EF4-FFF2-40B4-BE49-F238E27FC236}">
                <a16:creationId xmlns:a16="http://schemas.microsoft.com/office/drawing/2014/main" id="{D29F595A-5685-BB5F-84B2-741DF1EAEEEF}"/>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269304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FF34E9-13F3-1FA0-78F6-31988EB2F2BC}"/>
              </a:ext>
            </a:extLst>
          </p:cNvPr>
          <p:cNvSpPr/>
          <p:nvPr/>
        </p:nvSpPr>
        <p:spPr>
          <a:xfrm>
            <a:off x="0" y="6478562"/>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4" name="Rectangle 103">
            <a:extLst>
              <a:ext uri="{FF2B5EF4-FFF2-40B4-BE49-F238E27FC236}">
                <a16:creationId xmlns:a16="http://schemas.microsoft.com/office/drawing/2014/main" id="{FB3636E8-93A9-2010-9A30-7F6294921690}"/>
              </a:ext>
            </a:extLst>
          </p:cNvPr>
          <p:cNvSpPr/>
          <p:nvPr/>
        </p:nvSpPr>
        <p:spPr>
          <a:xfrm>
            <a:off x="411702" y="6436046"/>
            <a:ext cx="8263737" cy="405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Black" panose="020B0A02040204020203" pitchFamily="34" charset="0"/>
                <a:ea typeface="Segoe UI Black" panose="020B0A02040204020203" pitchFamily="34" charset="0"/>
              </a:rPr>
              <a:t>23 North is at the cross-section of several growth drivers</a:t>
            </a:r>
            <a:endParaRPr lang="en-IN" b="1" dirty="0">
              <a:solidFill>
                <a:schemeClr val="bg1"/>
              </a:solidFill>
              <a:latin typeface="Segoe UI Black" panose="020B0A02040204020203" pitchFamily="34" charset="0"/>
              <a:ea typeface="Segoe UI Black" panose="020B0A02040204020203" pitchFamily="34" charset="0"/>
            </a:endParaRPr>
          </a:p>
        </p:txBody>
      </p:sp>
      <p:sp>
        <p:nvSpPr>
          <p:cNvPr id="3" name="Rectangle 2">
            <a:extLst>
              <a:ext uri="{FF2B5EF4-FFF2-40B4-BE49-F238E27FC236}">
                <a16:creationId xmlns:a16="http://schemas.microsoft.com/office/drawing/2014/main" id="{E06FBC21-D31B-996F-2F60-794FF537FA33}"/>
              </a:ext>
            </a:extLst>
          </p:cNvPr>
          <p:cNvSpPr/>
          <p:nvPr/>
        </p:nvSpPr>
        <p:spPr>
          <a:xfrm>
            <a:off x="47623" y="4"/>
            <a:ext cx="9096377" cy="385762"/>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Services We Offered</a:t>
            </a:r>
          </a:p>
        </p:txBody>
      </p:sp>
      <p:pic>
        <p:nvPicPr>
          <p:cNvPr id="6" name="Picture 5" descr="Logo&#10;&#10;Description automatically generated">
            <a:extLst>
              <a:ext uri="{FF2B5EF4-FFF2-40B4-BE49-F238E27FC236}">
                <a16:creationId xmlns:a16="http://schemas.microsoft.com/office/drawing/2014/main" id="{7680C1D3-7F90-1A2A-27F6-07478A1BA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7" name="Right Triangle 6">
            <a:extLst>
              <a:ext uri="{FF2B5EF4-FFF2-40B4-BE49-F238E27FC236}">
                <a16:creationId xmlns:a16="http://schemas.microsoft.com/office/drawing/2014/main" id="{D29F595A-5685-BB5F-84B2-741DF1EAEEEF}"/>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75" name="Group 74">
            <a:extLst>
              <a:ext uri="{FF2B5EF4-FFF2-40B4-BE49-F238E27FC236}">
                <a16:creationId xmlns:a16="http://schemas.microsoft.com/office/drawing/2014/main" id="{2BE59F85-035D-C6D9-8BAF-668362CAA599}"/>
              </a:ext>
            </a:extLst>
          </p:cNvPr>
          <p:cNvGrpSpPr/>
          <p:nvPr/>
        </p:nvGrpSpPr>
        <p:grpSpPr>
          <a:xfrm>
            <a:off x="4374453" y="1161523"/>
            <a:ext cx="4218763" cy="4310589"/>
            <a:chOff x="4743450" y="1161524"/>
            <a:chExt cx="3849766" cy="3933560"/>
          </a:xfrm>
        </p:grpSpPr>
        <p:sp>
          <p:nvSpPr>
            <p:cNvPr id="2" name="Shape">
              <a:extLst>
                <a:ext uri="{FF2B5EF4-FFF2-40B4-BE49-F238E27FC236}">
                  <a16:creationId xmlns:a16="http://schemas.microsoft.com/office/drawing/2014/main" id="{B9C1CFB3-616A-A2B6-1F3F-488AEFB15AA3}"/>
                </a:ext>
              </a:extLst>
            </p:cNvPr>
            <p:cNvSpPr/>
            <p:nvPr/>
          </p:nvSpPr>
          <p:spPr>
            <a:xfrm>
              <a:off x="4743450" y="1161525"/>
              <a:ext cx="3221923" cy="3256766"/>
            </a:xfrm>
            <a:custGeom>
              <a:avLst/>
              <a:gdLst/>
              <a:ahLst/>
              <a:cxnLst>
                <a:cxn ang="0">
                  <a:pos x="wd2" y="hd2"/>
                </a:cxn>
                <a:cxn ang="5400000">
                  <a:pos x="wd2" y="hd2"/>
                </a:cxn>
                <a:cxn ang="10800000">
                  <a:pos x="wd2" y="hd2"/>
                </a:cxn>
                <a:cxn ang="16200000">
                  <a:pos x="wd2" y="hd2"/>
                </a:cxn>
              </a:cxnLst>
              <a:rect l="0" t="0" r="r" b="b"/>
              <a:pathLst>
                <a:path w="21111" h="21600" extrusionOk="0">
                  <a:moveTo>
                    <a:pt x="2701" y="14666"/>
                  </a:moveTo>
                  <a:cubicBezTo>
                    <a:pt x="4282" y="13009"/>
                    <a:pt x="6535" y="12518"/>
                    <a:pt x="8555" y="13163"/>
                  </a:cubicBezTo>
                  <a:lnTo>
                    <a:pt x="21111" y="0"/>
                  </a:lnTo>
                  <a:lnTo>
                    <a:pt x="7589" y="0"/>
                  </a:lnTo>
                  <a:lnTo>
                    <a:pt x="11452" y="4050"/>
                  </a:lnTo>
                  <a:lnTo>
                    <a:pt x="1999" y="13930"/>
                  </a:lnTo>
                  <a:cubicBezTo>
                    <a:pt x="9" y="16016"/>
                    <a:pt x="-489" y="19023"/>
                    <a:pt x="477" y="21600"/>
                  </a:cubicBezTo>
                  <a:lnTo>
                    <a:pt x="1238" y="20802"/>
                  </a:lnTo>
                  <a:cubicBezTo>
                    <a:pt x="652" y="18685"/>
                    <a:pt x="1121" y="16323"/>
                    <a:pt x="2701" y="14666"/>
                  </a:cubicBezTo>
                  <a:close/>
                </a:path>
              </a:pathLst>
            </a:custGeom>
            <a:solidFill>
              <a:srgbClr val="00B0F0"/>
            </a:solidFill>
            <a:ln w="12700">
              <a:miter lim="400000"/>
            </a:ln>
          </p:spPr>
          <p:txBody>
            <a:bodyPr lIns="28575" tIns="28575" rIns="28575" bIns="28575" anchor="ctr"/>
            <a:lstStyle/>
            <a:p>
              <a:pPr>
                <a:defRPr sz="3000">
                  <a:solidFill>
                    <a:srgbClr val="FFFFFF"/>
                  </a:solidFill>
                </a:defRPr>
              </a:pPr>
              <a:endParaRPr sz="2250" dirty="0"/>
            </a:p>
          </p:txBody>
        </p:sp>
        <p:sp>
          <p:nvSpPr>
            <p:cNvPr id="4" name="Shape">
              <a:extLst>
                <a:ext uri="{FF2B5EF4-FFF2-40B4-BE49-F238E27FC236}">
                  <a16:creationId xmlns:a16="http://schemas.microsoft.com/office/drawing/2014/main" id="{BFB0D622-FBE5-D7AB-4AC5-C55A4393D60A}"/>
                </a:ext>
              </a:extLst>
            </p:cNvPr>
            <p:cNvSpPr/>
            <p:nvPr/>
          </p:nvSpPr>
          <p:spPr>
            <a:xfrm>
              <a:off x="5413474" y="1762915"/>
              <a:ext cx="3144654" cy="3332169"/>
            </a:xfrm>
            <a:custGeom>
              <a:avLst/>
              <a:gdLst/>
              <a:ahLst/>
              <a:cxnLst>
                <a:cxn ang="0">
                  <a:pos x="wd2" y="hd2"/>
                </a:cxn>
                <a:cxn ang="5400000">
                  <a:pos x="wd2" y="hd2"/>
                </a:cxn>
                <a:cxn ang="10800000">
                  <a:pos x="wd2" y="hd2"/>
                </a:cxn>
                <a:cxn ang="16200000">
                  <a:pos x="wd2" y="hd2"/>
                </a:cxn>
              </a:cxnLst>
              <a:rect l="0" t="0" r="r" b="b"/>
              <a:pathLst>
                <a:path w="21600" h="21111" extrusionOk="0">
                  <a:moveTo>
                    <a:pt x="6934" y="18435"/>
                  </a:moveTo>
                  <a:cubicBezTo>
                    <a:pt x="5277" y="20017"/>
                    <a:pt x="2915" y="20486"/>
                    <a:pt x="798" y="19871"/>
                  </a:cubicBezTo>
                  <a:lnTo>
                    <a:pt x="0" y="20633"/>
                  </a:lnTo>
                  <a:cubicBezTo>
                    <a:pt x="2547" y="21600"/>
                    <a:pt x="5584" y="21102"/>
                    <a:pt x="7670" y="19109"/>
                  </a:cubicBezTo>
                  <a:lnTo>
                    <a:pt x="17550" y="9672"/>
                  </a:lnTo>
                  <a:lnTo>
                    <a:pt x="21600" y="13540"/>
                  </a:lnTo>
                  <a:lnTo>
                    <a:pt x="21600" y="0"/>
                  </a:lnTo>
                  <a:lnTo>
                    <a:pt x="8438" y="12573"/>
                  </a:lnTo>
                  <a:cubicBezTo>
                    <a:pt x="9082" y="14566"/>
                    <a:pt x="8591" y="16852"/>
                    <a:pt x="6934" y="18435"/>
                  </a:cubicBezTo>
                  <a:close/>
                </a:path>
              </a:pathLst>
            </a:custGeom>
            <a:solidFill>
              <a:srgbClr val="F59D21"/>
            </a:solidFill>
            <a:ln w="12700">
              <a:miter lim="400000"/>
            </a:ln>
          </p:spPr>
          <p:txBody>
            <a:bodyPr lIns="28575" tIns="28575" rIns="28575" bIns="28575" anchor="ctr"/>
            <a:lstStyle/>
            <a:p>
              <a:pPr>
                <a:defRPr sz="3000">
                  <a:solidFill>
                    <a:srgbClr val="FFFFFF"/>
                  </a:solidFill>
                </a:defRPr>
              </a:pPr>
              <a:endParaRPr sz="2250"/>
            </a:p>
          </p:txBody>
        </p:sp>
        <p:sp>
          <p:nvSpPr>
            <p:cNvPr id="8" name="Shape">
              <a:extLst>
                <a:ext uri="{FF2B5EF4-FFF2-40B4-BE49-F238E27FC236}">
                  <a16:creationId xmlns:a16="http://schemas.microsoft.com/office/drawing/2014/main" id="{572CD735-EE4E-6679-4900-C58F544C567B}"/>
                </a:ext>
              </a:extLst>
            </p:cNvPr>
            <p:cNvSpPr/>
            <p:nvPr/>
          </p:nvSpPr>
          <p:spPr>
            <a:xfrm>
              <a:off x="4877454" y="1161524"/>
              <a:ext cx="3680674" cy="3811897"/>
            </a:xfrm>
            <a:custGeom>
              <a:avLst/>
              <a:gdLst/>
              <a:ahLst/>
              <a:cxnLst>
                <a:cxn ang="0">
                  <a:pos x="wd2" y="hd2"/>
                </a:cxn>
                <a:cxn ang="5400000">
                  <a:pos x="wd2" y="hd2"/>
                </a:cxn>
                <a:cxn ang="10800000">
                  <a:pos x="wd2" y="hd2"/>
                </a:cxn>
                <a:cxn ang="16200000">
                  <a:pos x="wd2" y="hd2"/>
                </a:cxn>
              </a:cxnLst>
              <a:rect l="0" t="0" r="r" b="b"/>
              <a:pathLst>
                <a:path w="21600" h="21600" extrusionOk="0">
                  <a:moveTo>
                    <a:pt x="7550" y="11455"/>
                  </a:moveTo>
                  <a:lnTo>
                    <a:pt x="19005" y="0"/>
                  </a:lnTo>
                  <a:lnTo>
                    <a:pt x="21600" y="0"/>
                  </a:lnTo>
                  <a:lnTo>
                    <a:pt x="21600" y="2595"/>
                  </a:lnTo>
                  <a:lnTo>
                    <a:pt x="10145" y="14050"/>
                  </a:lnTo>
                  <a:cubicBezTo>
                    <a:pt x="9883" y="13500"/>
                    <a:pt x="9542" y="12976"/>
                    <a:pt x="9070" y="12504"/>
                  </a:cubicBezTo>
                  <a:cubicBezTo>
                    <a:pt x="8598" y="12032"/>
                    <a:pt x="8100" y="11717"/>
                    <a:pt x="7550" y="11455"/>
                  </a:cubicBezTo>
                  <a:close/>
                  <a:moveTo>
                    <a:pt x="1730" y="19896"/>
                  </a:moveTo>
                  <a:cubicBezTo>
                    <a:pt x="1284" y="19450"/>
                    <a:pt x="917" y="18926"/>
                    <a:pt x="655" y="18350"/>
                  </a:cubicBezTo>
                  <a:lnTo>
                    <a:pt x="0" y="19005"/>
                  </a:lnTo>
                  <a:cubicBezTo>
                    <a:pt x="288" y="19555"/>
                    <a:pt x="655" y="20053"/>
                    <a:pt x="1101" y="20499"/>
                  </a:cubicBezTo>
                  <a:cubicBezTo>
                    <a:pt x="1547" y="20945"/>
                    <a:pt x="2071" y="21312"/>
                    <a:pt x="2595" y="21600"/>
                  </a:cubicBezTo>
                  <a:lnTo>
                    <a:pt x="3250" y="20945"/>
                  </a:lnTo>
                  <a:cubicBezTo>
                    <a:pt x="2700" y="20709"/>
                    <a:pt x="2176" y="20342"/>
                    <a:pt x="1730" y="19896"/>
                  </a:cubicBezTo>
                  <a:close/>
                </a:path>
              </a:pathLst>
            </a:custGeom>
            <a:solidFill>
              <a:schemeClr val="accent4"/>
            </a:solidFill>
            <a:ln w="12700">
              <a:miter lim="400000"/>
            </a:ln>
          </p:spPr>
          <p:txBody>
            <a:bodyPr lIns="28575" tIns="28575" rIns="28575" bIns="28575" anchor="ctr"/>
            <a:lstStyle/>
            <a:p>
              <a:pPr>
                <a:defRPr sz="3000">
                  <a:solidFill>
                    <a:srgbClr val="FFFFFF"/>
                  </a:solidFill>
                </a:defRPr>
              </a:pPr>
              <a:endParaRPr sz="2250"/>
            </a:p>
          </p:txBody>
        </p:sp>
        <p:sp>
          <p:nvSpPr>
            <p:cNvPr id="12" name="TextBox 11">
              <a:extLst>
                <a:ext uri="{FF2B5EF4-FFF2-40B4-BE49-F238E27FC236}">
                  <a16:creationId xmlns:a16="http://schemas.microsoft.com/office/drawing/2014/main" id="{81082526-5C95-EC47-3D8D-3110E1B93D2C}"/>
                </a:ext>
              </a:extLst>
            </p:cNvPr>
            <p:cNvSpPr txBox="1"/>
            <p:nvPr/>
          </p:nvSpPr>
          <p:spPr>
            <a:xfrm rot="18900000">
              <a:off x="5995320" y="1773830"/>
              <a:ext cx="1444947" cy="369332"/>
            </a:xfrm>
            <a:prstGeom prst="rect">
              <a:avLst/>
            </a:prstGeom>
            <a:noFill/>
          </p:spPr>
          <p:txBody>
            <a:bodyPr wrap="square" rtlCol="0" anchor="ctr">
              <a:spAutoFit/>
            </a:bodyPr>
            <a:lstStyle/>
            <a:p>
              <a:r>
                <a:rPr lang="en-US" b="1" dirty="0"/>
                <a:t>Warehousing</a:t>
              </a:r>
            </a:p>
          </p:txBody>
        </p:sp>
        <p:sp>
          <p:nvSpPr>
            <p:cNvPr id="13" name="TextBox 12">
              <a:extLst>
                <a:ext uri="{FF2B5EF4-FFF2-40B4-BE49-F238E27FC236}">
                  <a16:creationId xmlns:a16="http://schemas.microsoft.com/office/drawing/2014/main" id="{D8ED967C-421E-4EE5-AB6E-941EEC6A12B4}"/>
                </a:ext>
              </a:extLst>
            </p:cNvPr>
            <p:cNvSpPr txBox="1"/>
            <p:nvPr/>
          </p:nvSpPr>
          <p:spPr>
            <a:xfrm rot="18900000">
              <a:off x="6422301" y="2052021"/>
              <a:ext cx="2170915" cy="369332"/>
            </a:xfrm>
            <a:prstGeom prst="rect">
              <a:avLst/>
            </a:prstGeom>
            <a:noFill/>
          </p:spPr>
          <p:txBody>
            <a:bodyPr wrap="square" rtlCol="0" anchor="ctr">
              <a:spAutoFit/>
            </a:bodyPr>
            <a:lstStyle/>
            <a:p>
              <a:r>
                <a:rPr lang="en-US" b="1" dirty="0"/>
                <a:t>In-plant Logistics Sol.</a:t>
              </a:r>
            </a:p>
          </p:txBody>
        </p:sp>
        <p:sp>
          <p:nvSpPr>
            <p:cNvPr id="14" name="TextBox 13">
              <a:extLst>
                <a:ext uri="{FF2B5EF4-FFF2-40B4-BE49-F238E27FC236}">
                  <a16:creationId xmlns:a16="http://schemas.microsoft.com/office/drawing/2014/main" id="{D6A5BE9C-DEAA-10E2-D772-32BEE266D352}"/>
                </a:ext>
              </a:extLst>
            </p:cNvPr>
            <p:cNvSpPr txBox="1"/>
            <p:nvPr/>
          </p:nvSpPr>
          <p:spPr>
            <a:xfrm rot="18900000">
              <a:off x="6884043" y="2912236"/>
              <a:ext cx="1593257" cy="369332"/>
            </a:xfrm>
            <a:prstGeom prst="rect">
              <a:avLst/>
            </a:prstGeom>
            <a:noFill/>
          </p:spPr>
          <p:txBody>
            <a:bodyPr wrap="square" rtlCol="0" anchor="ctr">
              <a:spAutoFit/>
            </a:bodyPr>
            <a:lstStyle/>
            <a:p>
              <a:r>
                <a:rPr lang="en-US" b="1" dirty="0"/>
                <a:t>Transportation</a:t>
              </a:r>
            </a:p>
          </p:txBody>
        </p:sp>
        <p:grpSp>
          <p:nvGrpSpPr>
            <p:cNvPr id="17" name="object 8">
              <a:extLst>
                <a:ext uri="{FF2B5EF4-FFF2-40B4-BE49-F238E27FC236}">
                  <a16:creationId xmlns:a16="http://schemas.microsoft.com/office/drawing/2014/main" id="{6422F215-2B99-5631-1F63-9C142B8FFFC6}"/>
                </a:ext>
              </a:extLst>
            </p:cNvPr>
            <p:cNvGrpSpPr/>
            <p:nvPr/>
          </p:nvGrpSpPr>
          <p:grpSpPr>
            <a:xfrm>
              <a:off x="6627178" y="3619200"/>
              <a:ext cx="694634" cy="332113"/>
              <a:chOff x="2093976" y="2278811"/>
              <a:chExt cx="1116965" cy="534035"/>
            </a:xfrm>
          </p:grpSpPr>
          <p:sp>
            <p:nvSpPr>
              <p:cNvPr id="18" name="object 9">
                <a:extLst>
                  <a:ext uri="{FF2B5EF4-FFF2-40B4-BE49-F238E27FC236}">
                    <a16:creationId xmlns:a16="http://schemas.microsoft.com/office/drawing/2014/main" id="{1C51937A-2D26-317B-C24E-54DE32926740}"/>
                  </a:ext>
                </a:extLst>
              </p:cNvPr>
              <p:cNvSpPr/>
              <p:nvPr/>
            </p:nvSpPr>
            <p:spPr>
              <a:xfrm>
                <a:off x="2883408" y="2417064"/>
                <a:ext cx="287655" cy="241935"/>
              </a:xfrm>
              <a:custGeom>
                <a:avLst/>
                <a:gdLst/>
                <a:ahLst/>
                <a:cxnLst/>
                <a:rect l="l" t="t" r="r" b="b"/>
                <a:pathLst>
                  <a:path w="287655" h="241935">
                    <a:moveTo>
                      <a:pt x="0" y="241553"/>
                    </a:moveTo>
                    <a:lnTo>
                      <a:pt x="0" y="0"/>
                    </a:lnTo>
                    <a:lnTo>
                      <a:pt x="182879" y="0"/>
                    </a:lnTo>
                    <a:lnTo>
                      <a:pt x="287274" y="105155"/>
                    </a:lnTo>
                    <a:lnTo>
                      <a:pt x="287274" y="241553"/>
                    </a:lnTo>
                    <a:lnTo>
                      <a:pt x="0" y="241553"/>
                    </a:lnTo>
                    <a:close/>
                  </a:path>
                </a:pathLst>
              </a:custGeom>
              <a:ln w="20472">
                <a:solidFill>
                  <a:srgbClr val="141515"/>
                </a:solidFill>
              </a:ln>
            </p:spPr>
            <p:txBody>
              <a:bodyPr wrap="square" lIns="0" tIns="0" rIns="0" bIns="0" rtlCol="0"/>
              <a:lstStyle/>
              <a:p>
                <a:endParaRPr/>
              </a:p>
            </p:txBody>
          </p:sp>
          <p:sp>
            <p:nvSpPr>
              <p:cNvPr id="19" name="object 10">
                <a:extLst>
                  <a:ext uri="{FF2B5EF4-FFF2-40B4-BE49-F238E27FC236}">
                    <a16:creationId xmlns:a16="http://schemas.microsoft.com/office/drawing/2014/main" id="{373A012B-CF1C-A32C-B15E-F57170C22B5C}"/>
                  </a:ext>
                </a:extLst>
              </p:cNvPr>
              <p:cNvSpPr/>
              <p:nvPr/>
            </p:nvSpPr>
            <p:spPr>
              <a:xfrm>
                <a:off x="2350770" y="2318004"/>
                <a:ext cx="400050" cy="455295"/>
              </a:xfrm>
              <a:custGeom>
                <a:avLst/>
                <a:gdLst/>
                <a:ahLst/>
                <a:cxnLst/>
                <a:rect l="l" t="t" r="r" b="b"/>
                <a:pathLst>
                  <a:path w="400050" h="455294">
                    <a:moveTo>
                      <a:pt x="400050" y="323850"/>
                    </a:moveTo>
                    <a:lnTo>
                      <a:pt x="400050" y="109728"/>
                    </a:lnTo>
                    <a:lnTo>
                      <a:pt x="201167" y="0"/>
                    </a:lnTo>
                    <a:lnTo>
                      <a:pt x="0" y="109728"/>
                    </a:lnTo>
                    <a:lnTo>
                      <a:pt x="0" y="454914"/>
                    </a:lnTo>
                    <a:lnTo>
                      <a:pt x="89915" y="454914"/>
                    </a:lnTo>
                    <a:lnTo>
                      <a:pt x="89915" y="323850"/>
                    </a:lnTo>
                    <a:lnTo>
                      <a:pt x="400050" y="323850"/>
                    </a:lnTo>
                    <a:close/>
                  </a:path>
                </a:pathLst>
              </a:custGeom>
              <a:solidFill>
                <a:srgbClr val="D7D4CD"/>
              </a:solidFill>
            </p:spPr>
            <p:txBody>
              <a:bodyPr wrap="square" lIns="0" tIns="0" rIns="0" bIns="0" rtlCol="0"/>
              <a:lstStyle/>
              <a:p>
                <a:endParaRPr/>
              </a:p>
            </p:txBody>
          </p:sp>
          <p:sp>
            <p:nvSpPr>
              <p:cNvPr id="20" name="object 11">
                <a:extLst>
                  <a:ext uri="{FF2B5EF4-FFF2-40B4-BE49-F238E27FC236}">
                    <a16:creationId xmlns:a16="http://schemas.microsoft.com/office/drawing/2014/main" id="{3F81A1CB-DDA7-687D-8357-1B71DFC9B506}"/>
                  </a:ext>
                </a:extLst>
              </p:cNvPr>
              <p:cNvSpPr/>
              <p:nvPr/>
            </p:nvSpPr>
            <p:spPr>
              <a:xfrm>
                <a:off x="2449830" y="2658618"/>
                <a:ext cx="750570" cy="106045"/>
              </a:xfrm>
              <a:custGeom>
                <a:avLst/>
                <a:gdLst/>
                <a:ahLst/>
                <a:cxnLst/>
                <a:rect l="l" t="t" r="r" b="b"/>
                <a:pathLst>
                  <a:path w="750569" h="106044">
                    <a:moveTo>
                      <a:pt x="750569" y="105918"/>
                    </a:moveTo>
                    <a:lnTo>
                      <a:pt x="750569" y="0"/>
                    </a:lnTo>
                    <a:lnTo>
                      <a:pt x="0" y="0"/>
                    </a:lnTo>
                    <a:lnTo>
                      <a:pt x="0" y="105918"/>
                    </a:lnTo>
                    <a:lnTo>
                      <a:pt x="750569" y="105918"/>
                    </a:lnTo>
                    <a:close/>
                  </a:path>
                </a:pathLst>
              </a:custGeom>
              <a:solidFill>
                <a:srgbClr val="FEFEFE"/>
              </a:solidFill>
            </p:spPr>
            <p:txBody>
              <a:bodyPr wrap="square" lIns="0" tIns="0" rIns="0" bIns="0" rtlCol="0"/>
              <a:lstStyle/>
              <a:p>
                <a:endParaRPr/>
              </a:p>
            </p:txBody>
          </p:sp>
          <p:sp>
            <p:nvSpPr>
              <p:cNvPr id="21" name="object 12">
                <a:extLst>
                  <a:ext uri="{FF2B5EF4-FFF2-40B4-BE49-F238E27FC236}">
                    <a16:creationId xmlns:a16="http://schemas.microsoft.com/office/drawing/2014/main" id="{93AF0590-D0E1-93DF-339F-634A94762C80}"/>
                  </a:ext>
                </a:extLst>
              </p:cNvPr>
              <p:cNvSpPr/>
              <p:nvPr/>
            </p:nvSpPr>
            <p:spPr>
              <a:xfrm>
                <a:off x="2449830" y="2658618"/>
                <a:ext cx="750570" cy="106045"/>
              </a:xfrm>
              <a:custGeom>
                <a:avLst/>
                <a:gdLst/>
                <a:ahLst/>
                <a:cxnLst/>
                <a:rect l="l" t="t" r="r" b="b"/>
                <a:pathLst>
                  <a:path w="750569" h="106044">
                    <a:moveTo>
                      <a:pt x="750569" y="0"/>
                    </a:moveTo>
                    <a:lnTo>
                      <a:pt x="750569" y="105918"/>
                    </a:lnTo>
                    <a:lnTo>
                      <a:pt x="0" y="105918"/>
                    </a:lnTo>
                    <a:lnTo>
                      <a:pt x="0" y="0"/>
                    </a:lnTo>
                    <a:lnTo>
                      <a:pt x="750569" y="0"/>
                    </a:lnTo>
                    <a:close/>
                  </a:path>
                </a:pathLst>
              </a:custGeom>
              <a:ln w="20472">
                <a:solidFill>
                  <a:srgbClr val="141515"/>
                </a:solidFill>
              </a:ln>
            </p:spPr>
            <p:txBody>
              <a:bodyPr wrap="square" lIns="0" tIns="0" rIns="0" bIns="0" rtlCol="0"/>
              <a:lstStyle/>
              <a:p>
                <a:endParaRPr/>
              </a:p>
            </p:txBody>
          </p:sp>
          <p:sp>
            <p:nvSpPr>
              <p:cNvPr id="22" name="object 13">
                <a:extLst>
                  <a:ext uri="{FF2B5EF4-FFF2-40B4-BE49-F238E27FC236}">
                    <a16:creationId xmlns:a16="http://schemas.microsoft.com/office/drawing/2014/main" id="{3B5335F0-A26B-F6E8-FDD1-B61047BFCAEE}"/>
                  </a:ext>
                </a:extLst>
              </p:cNvPr>
              <p:cNvSpPr/>
              <p:nvPr/>
            </p:nvSpPr>
            <p:spPr>
              <a:xfrm>
                <a:off x="2524506" y="2651760"/>
                <a:ext cx="159257" cy="160782"/>
              </a:xfrm>
              <a:prstGeom prst="rect">
                <a:avLst/>
              </a:prstGeom>
              <a:blipFill>
                <a:blip r:embed="rId4" cstate="print"/>
                <a:stretch>
                  <a:fillRect/>
                </a:stretch>
              </a:blipFill>
            </p:spPr>
            <p:txBody>
              <a:bodyPr wrap="square" lIns="0" tIns="0" rIns="0" bIns="0" rtlCol="0"/>
              <a:lstStyle/>
              <a:p>
                <a:endParaRPr/>
              </a:p>
            </p:txBody>
          </p:sp>
          <p:sp>
            <p:nvSpPr>
              <p:cNvPr id="23" name="object 14">
                <a:extLst>
                  <a:ext uri="{FF2B5EF4-FFF2-40B4-BE49-F238E27FC236}">
                    <a16:creationId xmlns:a16="http://schemas.microsoft.com/office/drawing/2014/main" id="{DCF9B4AB-8654-5B66-2751-4E1594FC01F8}"/>
                  </a:ext>
                </a:extLst>
              </p:cNvPr>
              <p:cNvSpPr/>
              <p:nvPr/>
            </p:nvSpPr>
            <p:spPr>
              <a:xfrm>
                <a:off x="2989326" y="2651760"/>
                <a:ext cx="159257" cy="160782"/>
              </a:xfrm>
              <a:prstGeom prst="rect">
                <a:avLst/>
              </a:prstGeom>
              <a:blipFill>
                <a:blip r:embed="rId5" cstate="print"/>
                <a:stretch>
                  <a:fillRect/>
                </a:stretch>
              </a:blipFill>
            </p:spPr>
            <p:txBody>
              <a:bodyPr wrap="square" lIns="0" tIns="0" rIns="0" bIns="0" rtlCol="0"/>
              <a:lstStyle/>
              <a:p>
                <a:endParaRPr/>
              </a:p>
            </p:txBody>
          </p:sp>
          <p:sp>
            <p:nvSpPr>
              <p:cNvPr id="24" name="object 15">
                <a:extLst>
                  <a:ext uri="{FF2B5EF4-FFF2-40B4-BE49-F238E27FC236}">
                    <a16:creationId xmlns:a16="http://schemas.microsoft.com/office/drawing/2014/main" id="{ADAAAB82-FC63-8C62-89F2-C57E45525E6A}"/>
                  </a:ext>
                </a:extLst>
              </p:cNvPr>
              <p:cNvSpPr/>
              <p:nvPr/>
            </p:nvSpPr>
            <p:spPr>
              <a:xfrm>
                <a:off x="2260854" y="2289048"/>
                <a:ext cx="572770" cy="159385"/>
              </a:xfrm>
              <a:custGeom>
                <a:avLst/>
                <a:gdLst/>
                <a:ahLst/>
                <a:cxnLst/>
                <a:rect l="l" t="t" r="r" b="b"/>
                <a:pathLst>
                  <a:path w="572769" h="159385">
                    <a:moveTo>
                      <a:pt x="0" y="159258"/>
                    </a:moveTo>
                    <a:lnTo>
                      <a:pt x="292608" y="0"/>
                    </a:lnTo>
                    <a:lnTo>
                      <a:pt x="572262" y="154686"/>
                    </a:lnTo>
                  </a:path>
                </a:pathLst>
              </a:custGeom>
              <a:ln w="20472">
                <a:solidFill>
                  <a:srgbClr val="141515"/>
                </a:solidFill>
              </a:ln>
            </p:spPr>
            <p:txBody>
              <a:bodyPr wrap="square" lIns="0" tIns="0" rIns="0" bIns="0" rtlCol="0"/>
              <a:lstStyle/>
              <a:p>
                <a:endParaRPr/>
              </a:p>
            </p:txBody>
          </p:sp>
          <p:sp>
            <p:nvSpPr>
              <p:cNvPr id="25" name="object 16">
                <a:extLst>
                  <a:ext uri="{FF2B5EF4-FFF2-40B4-BE49-F238E27FC236}">
                    <a16:creationId xmlns:a16="http://schemas.microsoft.com/office/drawing/2014/main" id="{7AA3F814-A04A-C446-A44E-59DB18AC0649}"/>
                  </a:ext>
                </a:extLst>
              </p:cNvPr>
              <p:cNvSpPr/>
              <p:nvPr/>
            </p:nvSpPr>
            <p:spPr>
              <a:xfrm>
                <a:off x="2775204" y="2411730"/>
                <a:ext cx="0" cy="151130"/>
              </a:xfrm>
              <a:custGeom>
                <a:avLst/>
                <a:gdLst/>
                <a:ahLst/>
                <a:cxnLst/>
                <a:rect l="l" t="t" r="r" b="b"/>
                <a:pathLst>
                  <a:path h="151130">
                    <a:moveTo>
                      <a:pt x="0" y="0"/>
                    </a:moveTo>
                    <a:lnTo>
                      <a:pt x="0" y="150876"/>
                    </a:lnTo>
                  </a:path>
                </a:pathLst>
              </a:custGeom>
              <a:ln w="20472">
                <a:solidFill>
                  <a:srgbClr val="141515"/>
                </a:solidFill>
              </a:ln>
            </p:spPr>
            <p:txBody>
              <a:bodyPr wrap="square" lIns="0" tIns="0" rIns="0" bIns="0" rtlCol="0"/>
              <a:lstStyle/>
              <a:p>
                <a:endParaRPr/>
              </a:p>
            </p:txBody>
          </p:sp>
          <p:sp>
            <p:nvSpPr>
              <p:cNvPr id="26" name="object 17">
                <a:extLst>
                  <a:ext uri="{FF2B5EF4-FFF2-40B4-BE49-F238E27FC236}">
                    <a16:creationId xmlns:a16="http://schemas.microsoft.com/office/drawing/2014/main" id="{72000480-6660-BEC2-434C-C4FA2235EB2F}"/>
                  </a:ext>
                </a:extLst>
              </p:cNvPr>
              <p:cNvSpPr/>
              <p:nvPr/>
            </p:nvSpPr>
            <p:spPr>
              <a:xfrm>
                <a:off x="2322576" y="2411730"/>
                <a:ext cx="0" cy="361315"/>
              </a:xfrm>
              <a:custGeom>
                <a:avLst/>
                <a:gdLst/>
                <a:ahLst/>
                <a:cxnLst/>
                <a:rect l="l" t="t" r="r" b="b"/>
                <a:pathLst>
                  <a:path h="361314">
                    <a:moveTo>
                      <a:pt x="0" y="0"/>
                    </a:moveTo>
                    <a:lnTo>
                      <a:pt x="0" y="361188"/>
                    </a:lnTo>
                  </a:path>
                </a:pathLst>
              </a:custGeom>
              <a:ln w="20472">
                <a:solidFill>
                  <a:srgbClr val="141515"/>
                </a:solidFill>
              </a:ln>
            </p:spPr>
            <p:txBody>
              <a:bodyPr wrap="square" lIns="0" tIns="0" rIns="0" bIns="0" rtlCol="0"/>
              <a:lstStyle/>
              <a:p>
                <a:endParaRPr/>
              </a:p>
            </p:txBody>
          </p:sp>
          <p:sp>
            <p:nvSpPr>
              <p:cNvPr id="27" name="object 18">
                <a:extLst>
                  <a:ext uri="{FF2B5EF4-FFF2-40B4-BE49-F238E27FC236}">
                    <a16:creationId xmlns:a16="http://schemas.microsoft.com/office/drawing/2014/main" id="{AE59FE09-D953-7B89-922B-AFDE0FB7484F}"/>
                  </a:ext>
                </a:extLst>
              </p:cNvPr>
              <p:cNvSpPr/>
              <p:nvPr/>
            </p:nvSpPr>
            <p:spPr>
              <a:xfrm>
                <a:off x="2369820" y="2420112"/>
                <a:ext cx="352425" cy="212090"/>
              </a:xfrm>
              <a:custGeom>
                <a:avLst/>
                <a:gdLst/>
                <a:ahLst/>
                <a:cxnLst/>
                <a:rect l="l" t="t" r="r" b="b"/>
                <a:pathLst>
                  <a:path w="352425" h="212089">
                    <a:moveTo>
                      <a:pt x="104393" y="0"/>
                    </a:moveTo>
                    <a:lnTo>
                      <a:pt x="104393" y="55625"/>
                    </a:lnTo>
                    <a:lnTo>
                      <a:pt x="0" y="55625"/>
                    </a:lnTo>
                    <a:lnTo>
                      <a:pt x="0" y="0"/>
                    </a:lnTo>
                    <a:lnTo>
                      <a:pt x="104393" y="0"/>
                    </a:lnTo>
                    <a:close/>
                  </a:path>
                  <a:path w="352425" h="212089">
                    <a:moveTo>
                      <a:pt x="104393" y="76962"/>
                    </a:moveTo>
                    <a:lnTo>
                      <a:pt x="104393" y="132587"/>
                    </a:lnTo>
                    <a:lnTo>
                      <a:pt x="0" y="132587"/>
                    </a:lnTo>
                    <a:lnTo>
                      <a:pt x="0" y="76962"/>
                    </a:lnTo>
                    <a:lnTo>
                      <a:pt x="104393" y="76962"/>
                    </a:lnTo>
                    <a:close/>
                  </a:path>
                  <a:path w="352425" h="212089">
                    <a:moveTo>
                      <a:pt x="104393" y="156971"/>
                    </a:moveTo>
                    <a:lnTo>
                      <a:pt x="104393" y="211835"/>
                    </a:lnTo>
                    <a:lnTo>
                      <a:pt x="0" y="211835"/>
                    </a:lnTo>
                    <a:lnTo>
                      <a:pt x="0" y="156971"/>
                    </a:lnTo>
                    <a:lnTo>
                      <a:pt x="104393" y="156971"/>
                    </a:lnTo>
                    <a:close/>
                  </a:path>
                  <a:path w="352425" h="212089">
                    <a:moveTo>
                      <a:pt x="227837" y="0"/>
                    </a:moveTo>
                    <a:lnTo>
                      <a:pt x="227837" y="55625"/>
                    </a:lnTo>
                    <a:lnTo>
                      <a:pt x="123443" y="55625"/>
                    </a:lnTo>
                    <a:lnTo>
                      <a:pt x="123443" y="0"/>
                    </a:lnTo>
                    <a:lnTo>
                      <a:pt x="227837" y="0"/>
                    </a:lnTo>
                    <a:close/>
                  </a:path>
                  <a:path w="352425" h="212089">
                    <a:moveTo>
                      <a:pt x="227837" y="76962"/>
                    </a:moveTo>
                    <a:lnTo>
                      <a:pt x="227837" y="132587"/>
                    </a:lnTo>
                    <a:lnTo>
                      <a:pt x="123443" y="132587"/>
                    </a:lnTo>
                    <a:lnTo>
                      <a:pt x="123443" y="76962"/>
                    </a:lnTo>
                    <a:lnTo>
                      <a:pt x="227837" y="76962"/>
                    </a:lnTo>
                    <a:close/>
                  </a:path>
                  <a:path w="352425" h="212089">
                    <a:moveTo>
                      <a:pt x="352044" y="0"/>
                    </a:moveTo>
                    <a:lnTo>
                      <a:pt x="352044" y="55625"/>
                    </a:lnTo>
                    <a:lnTo>
                      <a:pt x="247650" y="55625"/>
                    </a:lnTo>
                    <a:lnTo>
                      <a:pt x="247650" y="0"/>
                    </a:lnTo>
                    <a:lnTo>
                      <a:pt x="352044" y="0"/>
                    </a:lnTo>
                    <a:close/>
                  </a:path>
                  <a:path w="352425" h="212089">
                    <a:moveTo>
                      <a:pt x="352044" y="76962"/>
                    </a:moveTo>
                    <a:lnTo>
                      <a:pt x="352044" y="132587"/>
                    </a:lnTo>
                    <a:lnTo>
                      <a:pt x="247650" y="132587"/>
                    </a:lnTo>
                    <a:lnTo>
                      <a:pt x="247650" y="76962"/>
                    </a:lnTo>
                    <a:lnTo>
                      <a:pt x="352044" y="76962"/>
                    </a:lnTo>
                    <a:close/>
                  </a:path>
                </a:pathLst>
              </a:custGeom>
              <a:ln w="5219">
                <a:solidFill>
                  <a:srgbClr val="141515"/>
                </a:solidFill>
              </a:ln>
            </p:spPr>
            <p:txBody>
              <a:bodyPr wrap="square" lIns="0" tIns="0" rIns="0" bIns="0" rtlCol="0"/>
              <a:lstStyle/>
              <a:p>
                <a:endParaRPr/>
              </a:p>
            </p:txBody>
          </p:sp>
          <p:sp>
            <p:nvSpPr>
              <p:cNvPr id="28" name="object 19">
                <a:extLst>
                  <a:ext uri="{FF2B5EF4-FFF2-40B4-BE49-F238E27FC236}">
                    <a16:creationId xmlns:a16="http://schemas.microsoft.com/office/drawing/2014/main" id="{86CDC0E5-12ED-D26F-0C1F-16324B194CEE}"/>
                  </a:ext>
                </a:extLst>
              </p:cNvPr>
              <p:cNvSpPr/>
              <p:nvPr/>
            </p:nvSpPr>
            <p:spPr>
              <a:xfrm>
                <a:off x="2968752" y="2473452"/>
                <a:ext cx="135636" cy="85344"/>
              </a:xfrm>
              <a:prstGeom prst="rect">
                <a:avLst/>
              </a:prstGeom>
              <a:blipFill>
                <a:blip r:embed="rId6" cstate="print"/>
                <a:stretch>
                  <a:fillRect/>
                </a:stretch>
              </a:blipFill>
            </p:spPr>
            <p:txBody>
              <a:bodyPr wrap="square" lIns="0" tIns="0" rIns="0" bIns="0" rtlCol="0"/>
              <a:lstStyle/>
              <a:p>
                <a:endParaRPr/>
              </a:p>
            </p:txBody>
          </p:sp>
          <p:sp>
            <p:nvSpPr>
              <p:cNvPr id="29" name="object 20">
                <a:extLst>
                  <a:ext uri="{FF2B5EF4-FFF2-40B4-BE49-F238E27FC236}">
                    <a16:creationId xmlns:a16="http://schemas.microsoft.com/office/drawing/2014/main" id="{AD27FA22-D993-E759-209B-60F905124EFA}"/>
                  </a:ext>
                </a:extLst>
              </p:cNvPr>
              <p:cNvSpPr/>
              <p:nvPr/>
            </p:nvSpPr>
            <p:spPr>
              <a:xfrm>
                <a:off x="2093976" y="2374391"/>
                <a:ext cx="294640" cy="426084"/>
              </a:xfrm>
              <a:custGeom>
                <a:avLst/>
                <a:gdLst/>
                <a:ahLst/>
                <a:cxnLst/>
                <a:rect l="l" t="t" r="r" b="b"/>
                <a:pathLst>
                  <a:path w="294639" h="426085">
                    <a:moveTo>
                      <a:pt x="62484" y="352806"/>
                    </a:moveTo>
                    <a:lnTo>
                      <a:pt x="41148" y="352806"/>
                    </a:lnTo>
                    <a:lnTo>
                      <a:pt x="41148" y="362712"/>
                    </a:lnTo>
                    <a:lnTo>
                      <a:pt x="62484" y="362712"/>
                    </a:lnTo>
                    <a:lnTo>
                      <a:pt x="62484" y="352806"/>
                    </a:lnTo>
                    <a:close/>
                  </a:path>
                  <a:path w="294639" h="426085">
                    <a:moveTo>
                      <a:pt x="177533" y="416052"/>
                    </a:moveTo>
                    <a:lnTo>
                      <a:pt x="0" y="416052"/>
                    </a:lnTo>
                    <a:lnTo>
                      <a:pt x="0" y="425970"/>
                    </a:lnTo>
                    <a:lnTo>
                      <a:pt x="177533" y="425970"/>
                    </a:lnTo>
                    <a:lnTo>
                      <a:pt x="177533" y="416052"/>
                    </a:lnTo>
                    <a:close/>
                  </a:path>
                  <a:path w="294639" h="426085">
                    <a:moveTo>
                      <a:pt x="184404" y="0"/>
                    </a:moveTo>
                    <a:lnTo>
                      <a:pt x="163830" y="0"/>
                    </a:lnTo>
                    <a:lnTo>
                      <a:pt x="163830" y="9906"/>
                    </a:lnTo>
                    <a:lnTo>
                      <a:pt x="184404" y="9906"/>
                    </a:lnTo>
                    <a:lnTo>
                      <a:pt x="184404" y="0"/>
                    </a:lnTo>
                    <a:close/>
                  </a:path>
                  <a:path w="294639" h="426085">
                    <a:moveTo>
                      <a:pt x="240017" y="352806"/>
                    </a:moveTo>
                    <a:lnTo>
                      <a:pt x="83058" y="352806"/>
                    </a:lnTo>
                    <a:lnTo>
                      <a:pt x="83058" y="362712"/>
                    </a:lnTo>
                    <a:lnTo>
                      <a:pt x="240017" y="362712"/>
                    </a:lnTo>
                    <a:lnTo>
                      <a:pt x="240017" y="352806"/>
                    </a:lnTo>
                    <a:close/>
                  </a:path>
                  <a:path w="294639" h="426085">
                    <a:moveTo>
                      <a:pt x="246126" y="35814"/>
                    </a:moveTo>
                    <a:lnTo>
                      <a:pt x="67818" y="35814"/>
                    </a:lnTo>
                    <a:lnTo>
                      <a:pt x="67818" y="45720"/>
                    </a:lnTo>
                    <a:lnTo>
                      <a:pt x="246126" y="45720"/>
                    </a:lnTo>
                    <a:lnTo>
                      <a:pt x="246126" y="35814"/>
                    </a:lnTo>
                    <a:close/>
                  </a:path>
                  <a:path w="294639" h="426085">
                    <a:moveTo>
                      <a:pt x="294132" y="0"/>
                    </a:moveTo>
                    <a:lnTo>
                      <a:pt x="205740" y="0"/>
                    </a:lnTo>
                    <a:lnTo>
                      <a:pt x="205740" y="9906"/>
                    </a:lnTo>
                    <a:lnTo>
                      <a:pt x="294132" y="9906"/>
                    </a:lnTo>
                    <a:lnTo>
                      <a:pt x="294132" y="0"/>
                    </a:lnTo>
                    <a:close/>
                  </a:path>
                </a:pathLst>
              </a:custGeom>
              <a:solidFill>
                <a:srgbClr val="141515"/>
              </a:solidFill>
            </p:spPr>
            <p:txBody>
              <a:bodyPr wrap="square" lIns="0" tIns="0" rIns="0" bIns="0" rtlCol="0"/>
              <a:lstStyle/>
              <a:p>
                <a:endParaRPr/>
              </a:p>
            </p:txBody>
          </p:sp>
        </p:grpSp>
        <p:grpSp>
          <p:nvGrpSpPr>
            <p:cNvPr id="30" name="object 28">
              <a:extLst>
                <a:ext uri="{FF2B5EF4-FFF2-40B4-BE49-F238E27FC236}">
                  <a16:creationId xmlns:a16="http://schemas.microsoft.com/office/drawing/2014/main" id="{99721D58-4FBE-3914-CE6C-6154EBF3F42E}"/>
                </a:ext>
              </a:extLst>
            </p:cNvPr>
            <p:cNvGrpSpPr/>
            <p:nvPr/>
          </p:nvGrpSpPr>
          <p:grpSpPr>
            <a:xfrm>
              <a:off x="6416296" y="2949118"/>
              <a:ext cx="372459" cy="393449"/>
              <a:chOff x="4743450" y="2216657"/>
              <a:chExt cx="574675" cy="607060"/>
            </a:xfrm>
          </p:grpSpPr>
          <p:sp>
            <p:nvSpPr>
              <p:cNvPr id="31" name="object 29">
                <a:extLst>
                  <a:ext uri="{FF2B5EF4-FFF2-40B4-BE49-F238E27FC236}">
                    <a16:creationId xmlns:a16="http://schemas.microsoft.com/office/drawing/2014/main" id="{9CD55765-4AA0-13FA-02EF-2AB89CDCDBD5}"/>
                  </a:ext>
                </a:extLst>
              </p:cNvPr>
              <p:cNvSpPr/>
              <p:nvPr/>
            </p:nvSpPr>
            <p:spPr>
              <a:xfrm>
                <a:off x="4743450" y="2216657"/>
                <a:ext cx="574675" cy="607060"/>
              </a:xfrm>
              <a:custGeom>
                <a:avLst/>
                <a:gdLst/>
                <a:ahLst/>
                <a:cxnLst/>
                <a:rect l="l" t="t" r="r" b="b"/>
                <a:pathLst>
                  <a:path w="574675" h="607060">
                    <a:moveTo>
                      <a:pt x="17780" y="0"/>
                    </a:moveTo>
                    <a:lnTo>
                      <a:pt x="1270" y="0"/>
                    </a:lnTo>
                    <a:lnTo>
                      <a:pt x="1270" y="127"/>
                    </a:lnTo>
                    <a:lnTo>
                      <a:pt x="0" y="127"/>
                    </a:lnTo>
                    <a:lnTo>
                      <a:pt x="0" y="606298"/>
                    </a:lnTo>
                    <a:lnTo>
                      <a:pt x="1270" y="606298"/>
                    </a:lnTo>
                    <a:lnTo>
                      <a:pt x="1270" y="606552"/>
                    </a:lnTo>
                    <a:lnTo>
                      <a:pt x="17780" y="606552"/>
                    </a:lnTo>
                    <a:lnTo>
                      <a:pt x="17780" y="0"/>
                    </a:lnTo>
                    <a:close/>
                  </a:path>
                  <a:path w="574675" h="607060">
                    <a:moveTo>
                      <a:pt x="574548" y="0"/>
                    </a:moveTo>
                    <a:lnTo>
                      <a:pt x="556768" y="0"/>
                    </a:lnTo>
                    <a:lnTo>
                      <a:pt x="556768" y="127"/>
                    </a:lnTo>
                    <a:lnTo>
                      <a:pt x="555498" y="127"/>
                    </a:lnTo>
                    <a:lnTo>
                      <a:pt x="555498" y="606298"/>
                    </a:lnTo>
                    <a:lnTo>
                      <a:pt x="556768" y="606298"/>
                    </a:lnTo>
                    <a:lnTo>
                      <a:pt x="556768" y="606552"/>
                    </a:lnTo>
                    <a:lnTo>
                      <a:pt x="574548" y="606552"/>
                    </a:lnTo>
                    <a:lnTo>
                      <a:pt x="574548" y="0"/>
                    </a:lnTo>
                    <a:close/>
                  </a:path>
                </a:pathLst>
              </a:custGeom>
              <a:solidFill>
                <a:srgbClr val="141515"/>
              </a:solidFill>
            </p:spPr>
            <p:txBody>
              <a:bodyPr wrap="square" lIns="0" tIns="0" rIns="0" bIns="0" rtlCol="0"/>
              <a:lstStyle/>
              <a:p>
                <a:endParaRPr/>
              </a:p>
            </p:txBody>
          </p:sp>
          <p:sp>
            <p:nvSpPr>
              <p:cNvPr id="32" name="object 30">
                <a:extLst>
                  <a:ext uri="{FF2B5EF4-FFF2-40B4-BE49-F238E27FC236}">
                    <a16:creationId xmlns:a16="http://schemas.microsoft.com/office/drawing/2014/main" id="{99F86811-F031-D7B4-A975-E7AED0D73CE1}"/>
                  </a:ext>
                </a:extLst>
              </p:cNvPr>
              <p:cNvSpPr/>
              <p:nvPr/>
            </p:nvSpPr>
            <p:spPr>
              <a:xfrm>
                <a:off x="5124450" y="2302001"/>
                <a:ext cx="154940" cy="157480"/>
              </a:xfrm>
              <a:custGeom>
                <a:avLst/>
                <a:gdLst/>
                <a:ahLst/>
                <a:cxnLst/>
                <a:rect l="l" t="t" r="r" b="b"/>
                <a:pathLst>
                  <a:path w="154939" h="157480">
                    <a:moveTo>
                      <a:pt x="154686" y="156972"/>
                    </a:moveTo>
                    <a:lnTo>
                      <a:pt x="154686" y="1524"/>
                    </a:lnTo>
                    <a:lnTo>
                      <a:pt x="153162" y="0"/>
                    </a:lnTo>
                    <a:lnTo>
                      <a:pt x="762" y="0"/>
                    </a:lnTo>
                    <a:lnTo>
                      <a:pt x="0" y="1524"/>
                    </a:lnTo>
                    <a:lnTo>
                      <a:pt x="0" y="156972"/>
                    </a:lnTo>
                    <a:lnTo>
                      <a:pt x="62484" y="156972"/>
                    </a:lnTo>
                    <a:lnTo>
                      <a:pt x="62484" y="8382"/>
                    </a:lnTo>
                    <a:lnTo>
                      <a:pt x="74676" y="8382"/>
                    </a:lnTo>
                    <a:lnTo>
                      <a:pt x="74676" y="54102"/>
                    </a:lnTo>
                    <a:lnTo>
                      <a:pt x="80010" y="54102"/>
                    </a:lnTo>
                    <a:lnTo>
                      <a:pt x="80010" y="8382"/>
                    </a:lnTo>
                    <a:lnTo>
                      <a:pt x="92202" y="8382"/>
                    </a:lnTo>
                    <a:lnTo>
                      <a:pt x="92202" y="123444"/>
                    </a:lnTo>
                    <a:lnTo>
                      <a:pt x="102870" y="123444"/>
                    </a:lnTo>
                    <a:lnTo>
                      <a:pt x="103632" y="124968"/>
                    </a:lnTo>
                    <a:lnTo>
                      <a:pt x="103632" y="147066"/>
                    </a:lnTo>
                    <a:lnTo>
                      <a:pt x="105918" y="147066"/>
                    </a:lnTo>
                    <a:lnTo>
                      <a:pt x="105918" y="156972"/>
                    </a:lnTo>
                    <a:lnTo>
                      <a:pt x="117348" y="156972"/>
                    </a:lnTo>
                    <a:lnTo>
                      <a:pt x="117348" y="124968"/>
                    </a:lnTo>
                    <a:lnTo>
                      <a:pt x="118110" y="123444"/>
                    </a:lnTo>
                    <a:lnTo>
                      <a:pt x="138684" y="123444"/>
                    </a:lnTo>
                    <a:lnTo>
                      <a:pt x="140208" y="124968"/>
                    </a:lnTo>
                    <a:lnTo>
                      <a:pt x="140208" y="156972"/>
                    </a:lnTo>
                    <a:lnTo>
                      <a:pt x="154686" y="156972"/>
                    </a:lnTo>
                    <a:close/>
                  </a:path>
                  <a:path w="154939" h="157480">
                    <a:moveTo>
                      <a:pt x="92202" y="123444"/>
                    </a:moveTo>
                    <a:lnTo>
                      <a:pt x="92202" y="61722"/>
                    </a:lnTo>
                    <a:lnTo>
                      <a:pt x="62484" y="61722"/>
                    </a:lnTo>
                    <a:lnTo>
                      <a:pt x="62484" y="156972"/>
                    </a:lnTo>
                    <a:lnTo>
                      <a:pt x="79248" y="156972"/>
                    </a:lnTo>
                    <a:lnTo>
                      <a:pt x="79248" y="147066"/>
                    </a:lnTo>
                    <a:lnTo>
                      <a:pt x="81534" y="147066"/>
                    </a:lnTo>
                    <a:lnTo>
                      <a:pt x="81534" y="124968"/>
                    </a:lnTo>
                    <a:lnTo>
                      <a:pt x="82296" y="123444"/>
                    </a:lnTo>
                    <a:lnTo>
                      <a:pt x="92202" y="123444"/>
                    </a:lnTo>
                    <a:close/>
                  </a:path>
                  <a:path w="154939" h="157480">
                    <a:moveTo>
                      <a:pt x="105918" y="147066"/>
                    </a:moveTo>
                    <a:lnTo>
                      <a:pt x="79248" y="147066"/>
                    </a:lnTo>
                    <a:lnTo>
                      <a:pt x="81534" y="148590"/>
                    </a:lnTo>
                    <a:lnTo>
                      <a:pt x="81534" y="156972"/>
                    </a:lnTo>
                    <a:lnTo>
                      <a:pt x="103632" y="156972"/>
                    </a:lnTo>
                    <a:lnTo>
                      <a:pt x="103632" y="148590"/>
                    </a:lnTo>
                    <a:lnTo>
                      <a:pt x="105918" y="147066"/>
                    </a:lnTo>
                    <a:close/>
                  </a:path>
                  <a:path w="154939" h="157480">
                    <a:moveTo>
                      <a:pt x="81534" y="156972"/>
                    </a:moveTo>
                    <a:lnTo>
                      <a:pt x="81534" y="148590"/>
                    </a:lnTo>
                    <a:lnTo>
                      <a:pt x="79248" y="147066"/>
                    </a:lnTo>
                    <a:lnTo>
                      <a:pt x="79248" y="156972"/>
                    </a:lnTo>
                    <a:lnTo>
                      <a:pt x="81534" y="156972"/>
                    </a:lnTo>
                    <a:close/>
                  </a:path>
                  <a:path w="154939" h="157480">
                    <a:moveTo>
                      <a:pt x="105918" y="156972"/>
                    </a:moveTo>
                    <a:lnTo>
                      <a:pt x="105918" y="147066"/>
                    </a:lnTo>
                    <a:lnTo>
                      <a:pt x="103632" y="148590"/>
                    </a:lnTo>
                    <a:lnTo>
                      <a:pt x="103632" y="156972"/>
                    </a:lnTo>
                    <a:lnTo>
                      <a:pt x="105918" y="156972"/>
                    </a:lnTo>
                    <a:close/>
                  </a:path>
                  <a:path w="154939" h="157480">
                    <a:moveTo>
                      <a:pt x="140208" y="156972"/>
                    </a:moveTo>
                    <a:lnTo>
                      <a:pt x="140208" y="145542"/>
                    </a:lnTo>
                    <a:lnTo>
                      <a:pt x="138684" y="147066"/>
                    </a:lnTo>
                    <a:lnTo>
                      <a:pt x="118872" y="147066"/>
                    </a:lnTo>
                    <a:lnTo>
                      <a:pt x="117348" y="146304"/>
                    </a:lnTo>
                    <a:lnTo>
                      <a:pt x="117348" y="156972"/>
                    </a:lnTo>
                    <a:lnTo>
                      <a:pt x="140208" y="156972"/>
                    </a:lnTo>
                    <a:close/>
                  </a:path>
                  <a:path w="154939" h="157480">
                    <a:moveTo>
                      <a:pt x="140208" y="132588"/>
                    </a:moveTo>
                    <a:lnTo>
                      <a:pt x="140208" y="128016"/>
                    </a:lnTo>
                    <a:lnTo>
                      <a:pt x="139446" y="130302"/>
                    </a:lnTo>
                    <a:lnTo>
                      <a:pt x="140208" y="132588"/>
                    </a:lnTo>
                    <a:close/>
                  </a:path>
                  <a:path w="154939" h="157480">
                    <a:moveTo>
                      <a:pt x="140208" y="142494"/>
                    </a:moveTo>
                    <a:lnTo>
                      <a:pt x="140208" y="137922"/>
                    </a:lnTo>
                    <a:lnTo>
                      <a:pt x="139446" y="140208"/>
                    </a:lnTo>
                    <a:lnTo>
                      <a:pt x="140208" y="142494"/>
                    </a:lnTo>
                    <a:close/>
                  </a:path>
                </a:pathLst>
              </a:custGeom>
              <a:solidFill>
                <a:srgbClr val="D7D4CD"/>
              </a:solidFill>
            </p:spPr>
            <p:txBody>
              <a:bodyPr wrap="square" lIns="0" tIns="0" rIns="0" bIns="0" rtlCol="0"/>
              <a:lstStyle/>
              <a:p>
                <a:endParaRPr/>
              </a:p>
            </p:txBody>
          </p:sp>
          <p:sp>
            <p:nvSpPr>
              <p:cNvPr id="33" name="object 31">
                <a:extLst>
                  <a:ext uri="{FF2B5EF4-FFF2-40B4-BE49-F238E27FC236}">
                    <a16:creationId xmlns:a16="http://schemas.microsoft.com/office/drawing/2014/main" id="{20230CB1-ED4F-DDFE-7ADE-5E78EC41FFEF}"/>
                  </a:ext>
                </a:extLst>
              </p:cNvPr>
              <p:cNvSpPr/>
              <p:nvPr/>
            </p:nvSpPr>
            <p:spPr>
              <a:xfrm>
                <a:off x="5241798" y="2425445"/>
                <a:ext cx="22860" cy="24130"/>
              </a:xfrm>
              <a:custGeom>
                <a:avLst/>
                <a:gdLst/>
                <a:ahLst/>
                <a:cxnLst/>
                <a:rect l="l" t="t" r="r" b="b"/>
                <a:pathLst>
                  <a:path w="22860" h="24130">
                    <a:moveTo>
                      <a:pt x="22860" y="12191"/>
                    </a:moveTo>
                    <a:lnTo>
                      <a:pt x="22860" y="9143"/>
                    </a:lnTo>
                    <a:lnTo>
                      <a:pt x="22098" y="6857"/>
                    </a:lnTo>
                    <a:lnTo>
                      <a:pt x="22860" y="4571"/>
                    </a:lnTo>
                    <a:lnTo>
                      <a:pt x="22860" y="1523"/>
                    </a:lnTo>
                    <a:lnTo>
                      <a:pt x="21336" y="0"/>
                    </a:lnTo>
                    <a:lnTo>
                      <a:pt x="18288" y="0"/>
                    </a:lnTo>
                    <a:lnTo>
                      <a:pt x="13716" y="0"/>
                    </a:lnTo>
                    <a:lnTo>
                      <a:pt x="9144" y="0"/>
                    </a:lnTo>
                    <a:lnTo>
                      <a:pt x="4572" y="0"/>
                    </a:lnTo>
                    <a:lnTo>
                      <a:pt x="762" y="0"/>
                    </a:lnTo>
                    <a:lnTo>
                      <a:pt x="0" y="1523"/>
                    </a:lnTo>
                    <a:lnTo>
                      <a:pt x="0" y="4571"/>
                    </a:lnTo>
                    <a:lnTo>
                      <a:pt x="0" y="9143"/>
                    </a:lnTo>
                    <a:lnTo>
                      <a:pt x="0" y="14477"/>
                    </a:lnTo>
                    <a:lnTo>
                      <a:pt x="0" y="19049"/>
                    </a:lnTo>
                    <a:lnTo>
                      <a:pt x="0" y="22859"/>
                    </a:lnTo>
                    <a:lnTo>
                      <a:pt x="1524" y="23621"/>
                    </a:lnTo>
                    <a:lnTo>
                      <a:pt x="4572" y="23621"/>
                    </a:lnTo>
                    <a:lnTo>
                      <a:pt x="9144" y="23621"/>
                    </a:lnTo>
                    <a:lnTo>
                      <a:pt x="13716" y="23621"/>
                    </a:lnTo>
                    <a:lnTo>
                      <a:pt x="18288" y="23621"/>
                    </a:lnTo>
                    <a:lnTo>
                      <a:pt x="21336" y="23621"/>
                    </a:lnTo>
                    <a:lnTo>
                      <a:pt x="22860" y="22097"/>
                    </a:lnTo>
                    <a:lnTo>
                      <a:pt x="22860" y="19049"/>
                    </a:lnTo>
                    <a:lnTo>
                      <a:pt x="22098" y="16763"/>
                    </a:lnTo>
                    <a:lnTo>
                      <a:pt x="22860" y="14477"/>
                    </a:lnTo>
                    <a:lnTo>
                      <a:pt x="22860" y="12191"/>
                    </a:lnTo>
                    <a:close/>
                  </a:path>
                </a:pathLst>
              </a:custGeom>
              <a:ln w="5118">
                <a:solidFill>
                  <a:srgbClr val="141515"/>
                </a:solidFill>
              </a:ln>
            </p:spPr>
            <p:txBody>
              <a:bodyPr wrap="square" lIns="0" tIns="0" rIns="0" bIns="0" rtlCol="0"/>
              <a:lstStyle/>
              <a:p>
                <a:endParaRPr/>
              </a:p>
            </p:txBody>
          </p:sp>
          <p:sp>
            <p:nvSpPr>
              <p:cNvPr id="34" name="object 32">
                <a:extLst>
                  <a:ext uri="{FF2B5EF4-FFF2-40B4-BE49-F238E27FC236}">
                    <a16:creationId xmlns:a16="http://schemas.microsoft.com/office/drawing/2014/main" id="{2728CD50-3D78-143E-E907-C10265818C48}"/>
                  </a:ext>
                </a:extLst>
              </p:cNvPr>
              <p:cNvSpPr/>
              <p:nvPr/>
            </p:nvSpPr>
            <p:spPr>
              <a:xfrm>
                <a:off x="5203698" y="2425445"/>
                <a:ext cx="26670" cy="25400"/>
              </a:xfrm>
              <a:custGeom>
                <a:avLst/>
                <a:gdLst/>
                <a:ahLst/>
                <a:cxnLst/>
                <a:rect l="l" t="t" r="r" b="b"/>
                <a:pathLst>
                  <a:path w="26670" h="25400">
                    <a:moveTo>
                      <a:pt x="24384" y="12953"/>
                    </a:moveTo>
                    <a:lnTo>
                      <a:pt x="24384" y="9143"/>
                    </a:lnTo>
                    <a:lnTo>
                      <a:pt x="24384" y="6857"/>
                    </a:lnTo>
                    <a:lnTo>
                      <a:pt x="24384" y="3809"/>
                    </a:lnTo>
                    <a:lnTo>
                      <a:pt x="24384" y="1523"/>
                    </a:lnTo>
                    <a:lnTo>
                      <a:pt x="23622" y="0"/>
                    </a:lnTo>
                    <a:lnTo>
                      <a:pt x="3048" y="0"/>
                    </a:lnTo>
                    <a:lnTo>
                      <a:pt x="2286" y="1523"/>
                    </a:lnTo>
                    <a:lnTo>
                      <a:pt x="2286" y="25145"/>
                    </a:lnTo>
                    <a:lnTo>
                      <a:pt x="0" y="23621"/>
                    </a:lnTo>
                    <a:lnTo>
                      <a:pt x="12954" y="23621"/>
                    </a:lnTo>
                    <a:lnTo>
                      <a:pt x="26670" y="23621"/>
                    </a:lnTo>
                    <a:lnTo>
                      <a:pt x="24384" y="25145"/>
                    </a:lnTo>
                    <a:lnTo>
                      <a:pt x="24384" y="12953"/>
                    </a:lnTo>
                    <a:close/>
                  </a:path>
                </a:pathLst>
              </a:custGeom>
              <a:ln w="5118">
                <a:solidFill>
                  <a:srgbClr val="141515"/>
                </a:solidFill>
              </a:ln>
            </p:spPr>
            <p:txBody>
              <a:bodyPr wrap="square" lIns="0" tIns="0" rIns="0" bIns="0" rtlCol="0"/>
              <a:lstStyle/>
              <a:p>
                <a:endParaRPr/>
              </a:p>
            </p:txBody>
          </p:sp>
          <p:sp>
            <p:nvSpPr>
              <p:cNvPr id="35" name="object 33">
                <a:extLst>
                  <a:ext uri="{FF2B5EF4-FFF2-40B4-BE49-F238E27FC236}">
                    <a16:creationId xmlns:a16="http://schemas.microsoft.com/office/drawing/2014/main" id="{DCA70B13-DF23-D446-5977-66CFEFF0F7EA}"/>
                  </a:ext>
                </a:extLst>
              </p:cNvPr>
              <p:cNvSpPr/>
              <p:nvPr/>
            </p:nvSpPr>
            <p:spPr>
              <a:xfrm>
                <a:off x="5186933" y="2310383"/>
                <a:ext cx="29845" cy="53340"/>
              </a:xfrm>
              <a:custGeom>
                <a:avLst/>
                <a:gdLst/>
                <a:ahLst/>
                <a:cxnLst/>
                <a:rect l="l" t="t" r="r" b="b"/>
                <a:pathLst>
                  <a:path w="29845" h="53339">
                    <a:moveTo>
                      <a:pt x="29717" y="53339"/>
                    </a:moveTo>
                    <a:lnTo>
                      <a:pt x="29717" y="0"/>
                    </a:lnTo>
                    <a:lnTo>
                      <a:pt x="17525" y="0"/>
                    </a:lnTo>
                    <a:lnTo>
                      <a:pt x="17525" y="45719"/>
                    </a:lnTo>
                    <a:lnTo>
                      <a:pt x="12191" y="45719"/>
                    </a:lnTo>
                    <a:lnTo>
                      <a:pt x="12191" y="0"/>
                    </a:lnTo>
                    <a:lnTo>
                      <a:pt x="0" y="0"/>
                    </a:lnTo>
                    <a:lnTo>
                      <a:pt x="0" y="53339"/>
                    </a:lnTo>
                    <a:lnTo>
                      <a:pt x="29717" y="53339"/>
                    </a:lnTo>
                    <a:close/>
                  </a:path>
                </a:pathLst>
              </a:custGeom>
              <a:ln w="5118">
                <a:solidFill>
                  <a:srgbClr val="141515"/>
                </a:solidFill>
              </a:ln>
            </p:spPr>
            <p:txBody>
              <a:bodyPr wrap="square" lIns="0" tIns="0" rIns="0" bIns="0" rtlCol="0"/>
              <a:lstStyle/>
              <a:p>
                <a:endParaRPr/>
              </a:p>
            </p:txBody>
          </p:sp>
          <p:sp>
            <p:nvSpPr>
              <p:cNvPr id="36" name="object 34">
                <a:extLst>
                  <a:ext uri="{FF2B5EF4-FFF2-40B4-BE49-F238E27FC236}">
                    <a16:creationId xmlns:a16="http://schemas.microsoft.com/office/drawing/2014/main" id="{78092501-FABB-4EFD-46FF-5DCC91265172}"/>
                  </a:ext>
                </a:extLst>
              </p:cNvPr>
              <p:cNvSpPr/>
              <p:nvPr/>
            </p:nvSpPr>
            <p:spPr>
              <a:xfrm>
                <a:off x="5124450" y="2302001"/>
                <a:ext cx="154940" cy="157480"/>
              </a:xfrm>
              <a:custGeom>
                <a:avLst/>
                <a:gdLst/>
                <a:ahLst/>
                <a:cxnLst/>
                <a:rect l="l" t="t" r="r" b="b"/>
                <a:pathLst>
                  <a:path w="154939" h="157480">
                    <a:moveTo>
                      <a:pt x="154686" y="156972"/>
                    </a:moveTo>
                    <a:lnTo>
                      <a:pt x="0" y="156972"/>
                    </a:lnTo>
                    <a:lnTo>
                      <a:pt x="0" y="152400"/>
                    </a:lnTo>
                    <a:lnTo>
                      <a:pt x="0" y="116395"/>
                    </a:lnTo>
                    <a:lnTo>
                      <a:pt x="0" y="80391"/>
                    </a:lnTo>
                    <a:lnTo>
                      <a:pt x="0" y="44386"/>
                    </a:lnTo>
                    <a:lnTo>
                      <a:pt x="0" y="8382"/>
                    </a:lnTo>
                    <a:lnTo>
                      <a:pt x="0" y="1524"/>
                    </a:lnTo>
                    <a:lnTo>
                      <a:pt x="762" y="0"/>
                    </a:lnTo>
                    <a:lnTo>
                      <a:pt x="153162" y="0"/>
                    </a:lnTo>
                    <a:lnTo>
                      <a:pt x="154686" y="1524"/>
                    </a:lnTo>
                    <a:lnTo>
                      <a:pt x="154686" y="152400"/>
                    </a:lnTo>
                    <a:lnTo>
                      <a:pt x="154686" y="156972"/>
                    </a:lnTo>
                    <a:close/>
                  </a:path>
                </a:pathLst>
              </a:custGeom>
              <a:ln w="5118">
                <a:solidFill>
                  <a:srgbClr val="141515"/>
                </a:solidFill>
              </a:ln>
            </p:spPr>
            <p:txBody>
              <a:bodyPr wrap="square" lIns="0" tIns="0" rIns="0" bIns="0" rtlCol="0"/>
              <a:lstStyle/>
              <a:p>
                <a:endParaRPr/>
              </a:p>
            </p:txBody>
          </p:sp>
          <p:sp>
            <p:nvSpPr>
              <p:cNvPr id="37" name="object 35">
                <a:extLst>
                  <a:ext uri="{FF2B5EF4-FFF2-40B4-BE49-F238E27FC236}">
                    <a16:creationId xmlns:a16="http://schemas.microsoft.com/office/drawing/2014/main" id="{55295BFA-9856-DED3-D923-ECAE0AC0D499}"/>
                  </a:ext>
                </a:extLst>
              </p:cNvPr>
              <p:cNvSpPr/>
              <p:nvPr/>
            </p:nvSpPr>
            <p:spPr>
              <a:xfrm>
                <a:off x="5124450" y="2581655"/>
                <a:ext cx="154940" cy="156210"/>
              </a:xfrm>
              <a:custGeom>
                <a:avLst/>
                <a:gdLst/>
                <a:ahLst/>
                <a:cxnLst/>
                <a:rect l="l" t="t" r="r" b="b"/>
                <a:pathLst>
                  <a:path w="154939" h="156210">
                    <a:moveTo>
                      <a:pt x="154686" y="156210"/>
                    </a:moveTo>
                    <a:lnTo>
                      <a:pt x="154686" y="1524"/>
                    </a:lnTo>
                    <a:lnTo>
                      <a:pt x="153162" y="0"/>
                    </a:lnTo>
                    <a:lnTo>
                      <a:pt x="762" y="0"/>
                    </a:lnTo>
                    <a:lnTo>
                      <a:pt x="0" y="762"/>
                    </a:lnTo>
                    <a:lnTo>
                      <a:pt x="0" y="156210"/>
                    </a:lnTo>
                    <a:lnTo>
                      <a:pt x="62484" y="156210"/>
                    </a:lnTo>
                    <a:lnTo>
                      <a:pt x="62484" y="7620"/>
                    </a:lnTo>
                    <a:lnTo>
                      <a:pt x="74676" y="7620"/>
                    </a:lnTo>
                    <a:lnTo>
                      <a:pt x="74676" y="53340"/>
                    </a:lnTo>
                    <a:lnTo>
                      <a:pt x="80010" y="53340"/>
                    </a:lnTo>
                    <a:lnTo>
                      <a:pt x="80010" y="7620"/>
                    </a:lnTo>
                    <a:lnTo>
                      <a:pt x="92202" y="7620"/>
                    </a:lnTo>
                    <a:lnTo>
                      <a:pt x="92202" y="122682"/>
                    </a:lnTo>
                    <a:lnTo>
                      <a:pt x="102108" y="122682"/>
                    </a:lnTo>
                    <a:lnTo>
                      <a:pt x="103632" y="123444"/>
                    </a:lnTo>
                    <a:lnTo>
                      <a:pt x="103632" y="156210"/>
                    </a:lnTo>
                    <a:lnTo>
                      <a:pt x="115824" y="156210"/>
                    </a:lnTo>
                    <a:lnTo>
                      <a:pt x="115824" y="122682"/>
                    </a:lnTo>
                    <a:lnTo>
                      <a:pt x="117348" y="121158"/>
                    </a:lnTo>
                    <a:lnTo>
                      <a:pt x="117348" y="122682"/>
                    </a:lnTo>
                    <a:lnTo>
                      <a:pt x="139446" y="122682"/>
                    </a:lnTo>
                    <a:lnTo>
                      <a:pt x="139446" y="121158"/>
                    </a:lnTo>
                    <a:lnTo>
                      <a:pt x="140970" y="122682"/>
                    </a:lnTo>
                    <a:lnTo>
                      <a:pt x="140970" y="156210"/>
                    </a:lnTo>
                    <a:lnTo>
                      <a:pt x="154686" y="156210"/>
                    </a:lnTo>
                    <a:close/>
                  </a:path>
                  <a:path w="154939" h="156210">
                    <a:moveTo>
                      <a:pt x="92202" y="122682"/>
                    </a:moveTo>
                    <a:lnTo>
                      <a:pt x="92202" y="61722"/>
                    </a:lnTo>
                    <a:lnTo>
                      <a:pt x="62484" y="61722"/>
                    </a:lnTo>
                    <a:lnTo>
                      <a:pt x="62484" y="156210"/>
                    </a:lnTo>
                    <a:lnTo>
                      <a:pt x="81534" y="156210"/>
                    </a:lnTo>
                    <a:lnTo>
                      <a:pt x="81534" y="123444"/>
                    </a:lnTo>
                    <a:lnTo>
                      <a:pt x="82296" y="122682"/>
                    </a:lnTo>
                    <a:lnTo>
                      <a:pt x="92202" y="122682"/>
                    </a:lnTo>
                    <a:close/>
                  </a:path>
                  <a:path w="154939" h="156210">
                    <a:moveTo>
                      <a:pt x="103632" y="156210"/>
                    </a:moveTo>
                    <a:lnTo>
                      <a:pt x="103632" y="145542"/>
                    </a:lnTo>
                    <a:lnTo>
                      <a:pt x="102108" y="146304"/>
                    </a:lnTo>
                    <a:lnTo>
                      <a:pt x="82296" y="146304"/>
                    </a:lnTo>
                    <a:lnTo>
                      <a:pt x="81534" y="145542"/>
                    </a:lnTo>
                    <a:lnTo>
                      <a:pt x="81534" y="156210"/>
                    </a:lnTo>
                    <a:lnTo>
                      <a:pt x="103632" y="156210"/>
                    </a:lnTo>
                    <a:close/>
                  </a:path>
                  <a:path w="154939" h="156210">
                    <a:moveTo>
                      <a:pt x="117348" y="122682"/>
                    </a:moveTo>
                    <a:lnTo>
                      <a:pt x="117348" y="121158"/>
                    </a:lnTo>
                    <a:lnTo>
                      <a:pt x="115824" y="122682"/>
                    </a:lnTo>
                    <a:lnTo>
                      <a:pt x="117348" y="122682"/>
                    </a:lnTo>
                    <a:close/>
                  </a:path>
                  <a:path w="154939" h="156210">
                    <a:moveTo>
                      <a:pt x="117348" y="146304"/>
                    </a:moveTo>
                    <a:lnTo>
                      <a:pt x="117348" y="122682"/>
                    </a:lnTo>
                    <a:lnTo>
                      <a:pt x="115824" y="122682"/>
                    </a:lnTo>
                    <a:lnTo>
                      <a:pt x="115824" y="146304"/>
                    </a:lnTo>
                    <a:lnTo>
                      <a:pt x="117348" y="146304"/>
                    </a:lnTo>
                    <a:close/>
                  </a:path>
                  <a:path w="154939" h="156210">
                    <a:moveTo>
                      <a:pt x="140208" y="156210"/>
                    </a:moveTo>
                    <a:lnTo>
                      <a:pt x="140208" y="146304"/>
                    </a:lnTo>
                    <a:lnTo>
                      <a:pt x="115824" y="146304"/>
                    </a:lnTo>
                    <a:lnTo>
                      <a:pt x="117348" y="147828"/>
                    </a:lnTo>
                    <a:lnTo>
                      <a:pt x="117348" y="156210"/>
                    </a:lnTo>
                    <a:lnTo>
                      <a:pt x="140208" y="156210"/>
                    </a:lnTo>
                    <a:close/>
                  </a:path>
                  <a:path w="154939" h="156210">
                    <a:moveTo>
                      <a:pt x="117348" y="156210"/>
                    </a:moveTo>
                    <a:lnTo>
                      <a:pt x="117348" y="147828"/>
                    </a:lnTo>
                    <a:lnTo>
                      <a:pt x="115824" y="146304"/>
                    </a:lnTo>
                    <a:lnTo>
                      <a:pt x="115824" y="156210"/>
                    </a:lnTo>
                    <a:lnTo>
                      <a:pt x="117348" y="156210"/>
                    </a:lnTo>
                    <a:close/>
                  </a:path>
                  <a:path w="154939" h="156210">
                    <a:moveTo>
                      <a:pt x="140970" y="122682"/>
                    </a:moveTo>
                    <a:lnTo>
                      <a:pt x="139446" y="121158"/>
                    </a:lnTo>
                    <a:lnTo>
                      <a:pt x="139541" y="122682"/>
                    </a:lnTo>
                    <a:lnTo>
                      <a:pt x="140970" y="122682"/>
                    </a:lnTo>
                    <a:close/>
                  </a:path>
                  <a:path w="154939" h="156210">
                    <a:moveTo>
                      <a:pt x="139541" y="122682"/>
                    </a:moveTo>
                    <a:lnTo>
                      <a:pt x="139446" y="121158"/>
                    </a:lnTo>
                    <a:lnTo>
                      <a:pt x="139446" y="122682"/>
                    </a:lnTo>
                    <a:close/>
                  </a:path>
                  <a:path w="154939" h="156210">
                    <a:moveTo>
                      <a:pt x="140970" y="156210"/>
                    </a:moveTo>
                    <a:lnTo>
                      <a:pt x="140970" y="122682"/>
                    </a:lnTo>
                    <a:lnTo>
                      <a:pt x="139541" y="122682"/>
                    </a:lnTo>
                    <a:lnTo>
                      <a:pt x="140208" y="133350"/>
                    </a:lnTo>
                    <a:lnTo>
                      <a:pt x="140208" y="156210"/>
                    </a:lnTo>
                    <a:lnTo>
                      <a:pt x="140970" y="156210"/>
                    </a:lnTo>
                    <a:close/>
                  </a:path>
                </a:pathLst>
              </a:custGeom>
              <a:solidFill>
                <a:srgbClr val="D7D4CD"/>
              </a:solidFill>
            </p:spPr>
            <p:txBody>
              <a:bodyPr wrap="square" lIns="0" tIns="0" rIns="0" bIns="0" rtlCol="0"/>
              <a:lstStyle/>
              <a:p>
                <a:endParaRPr/>
              </a:p>
            </p:txBody>
          </p:sp>
          <p:sp>
            <p:nvSpPr>
              <p:cNvPr id="38" name="object 36">
                <a:extLst>
                  <a:ext uri="{FF2B5EF4-FFF2-40B4-BE49-F238E27FC236}">
                    <a16:creationId xmlns:a16="http://schemas.microsoft.com/office/drawing/2014/main" id="{F9A26E0E-A50D-7090-2138-632921EA425C}"/>
                  </a:ext>
                </a:extLst>
              </p:cNvPr>
              <p:cNvSpPr/>
              <p:nvPr/>
            </p:nvSpPr>
            <p:spPr>
              <a:xfrm>
                <a:off x="5240273" y="2702813"/>
                <a:ext cx="25400" cy="26670"/>
              </a:xfrm>
              <a:custGeom>
                <a:avLst/>
                <a:gdLst/>
                <a:ahLst/>
                <a:cxnLst/>
                <a:rect l="l" t="t" r="r" b="b"/>
                <a:pathLst>
                  <a:path w="25400" h="26669">
                    <a:moveTo>
                      <a:pt x="24384" y="13715"/>
                    </a:moveTo>
                    <a:lnTo>
                      <a:pt x="24384" y="12953"/>
                    </a:lnTo>
                    <a:lnTo>
                      <a:pt x="24384" y="12191"/>
                    </a:lnTo>
                    <a:lnTo>
                      <a:pt x="23622" y="0"/>
                    </a:lnTo>
                    <a:lnTo>
                      <a:pt x="25146" y="1523"/>
                    </a:lnTo>
                    <a:lnTo>
                      <a:pt x="13716" y="1523"/>
                    </a:lnTo>
                    <a:lnTo>
                      <a:pt x="0" y="1523"/>
                    </a:lnTo>
                    <a:lnTo>
                      <a:pt x="1524" y="0"/>
                    </a:lnTo>
                    <a:lnTo>
                      <a:pt x="1524" y="13715"/>
                    </a:lnTo>
                    <a:lnTo>
                      <a:pt x="1524" y="26669"/>
                    </a:lnTo>
                    <a:lnTo>
                      <a:pt x="0" y="25145"/>
                    </a:lnTo>
                    <a:lnTo>
                      <a:pt x="12954" y="25145"/>
                    </a:lnTo>
                    <a:lnTo>
                      <a:pt x="24384" y="25145"/>
                    </a:lnTo>
                    <a:lnTo>
                      <a:pt x="24384" y="13715"/>
                    </a:lnTo>
                    <a:close/>
                  </a:path>
                </a:pathLst>
              </a:custGeom>
              <a:ln w="5118">
                <a:solidFill>
                  <a:srgbClr val="141515"/>
                </a:solidFill>
              </a:ln>
            </p:spPr>
            <p:txBody>
              <a:bodyPr wrap="square" lIns="0" tIns="0" rIns="0" bIns="0" rtlCol="0"/>
              <a:lstStyle/>
              <a:p>
                <a:endParaRPr/>
              </a:p>
            </p:txBody>
          </p:sp>
          <p:sp>
            <p:nvSpPr>
              <p:cNvPr id="39" name="object 37">
                <a:extLst>
                  <a:ext uri="{FF2B5EF4-FFF2-40B4-BE49-F238E27FC236}">
                    <a16:creationId xmlns:a16="http://schemas.microsoft.com/office/drawing/2014/main" id="{C3D23F8F-8BA1-2D46-5102-225F394D088A}"/>
                  </a:ext>
                </a:extLst>
              </p:cNvPr>
              <p:cNvSpPr/>
              <p:nvPr/>
            </p:nvSpPr>
            <p:spPr>
              <a:xfrm>
                <a:off x="5205983" y="2704337"/>
                <a:ext cx="22225" cy="24130"/>
              </a:xfrm>
              <a:custGeom>
                <a:avLst/>
                <a:gdLst/>
                <a:ahLst/>
                <a:cxnLst/>
                <a:rect l="l" t="t" r="r" b="b"/>
                <a:pathLst>
                  <a:path w="22225" h="24130">
                    <a:moveTo>
                      <a:pt x="22098" y="12191"/>
                    </a:moveTo>
                    <a:lnTo>
                      <a:pt x="22098" y="9143"/>
                    </a:lnTo>
                    <a:lnTo>
                      <a:pt x="22098" y="6857"/>
                    </a:lnTo>
                    <a:lnTo>
                      <a:pt x="22098" y="3809"/>
                    </a:lnTo>
                    <a:lnTo>
                      <a:pt x="22098" y="761"/>
                    </a:lnTo>
                    <a:lnTo>
                      <a:pt x="20574" y="0"/>
                    </a:lnTo>
                    <a:lnTo>
                      <a:pt x="18288" y="0"/>
                    </a:lnTo>
                    <a:lnTo>
                      <a:pt x="12954" y="0"/>
                    </a:lnTo>
                    <a:lnTo>
                      <a:pt x="8382" y="0"/>
                    </a:lnTo>
                    <a:lnTo>
                      <a:pt x="3048" y="0"/>
                    </a:lnTo>
                    <a:lnTo>
                      <a:pt x="762" y="0"/>
                    </a:lnTo>
                    <a:lnTo>
                      <a:pt x="0" y="761"/>
                    </a:lnTo>
                    <a:lnTo>
                      <a:pt x="0" y="22859"/>
                    </a:lnTo>
                    <a:lnTo>
                      <a:pt x="762" y="23621"/>
                    </a:lnTo>
                    <a:lnTo>
                      <a:pt x="3810" y="23621"/>
                    </a:lnTo>
                    <a:lnTo>
                      <a:pt x="8382" y="23621"/>
                    </a:lnTo>
                    <a:lnTo>
                      <a:pt x="12954" y="23621"/>
                    </a:lnTo>
                    <a:lnTo>
                      <a:pt x="18288" y="23621"/>
                    </a:lnTo>
                    <a:lnTo>
                      <a:pt x="20574" y="23621"/>
                    </a:lnTo>
                    <a:lnTo>
                      <a:pt x="22098" y="22859"/>
                    </a:lnTo>
                    <a:lnTo>
                      <a:pt x="22098" y="19811"/>
                    </a:lnTo>
                    <a:lnTo>
                      <a:pt x="22098" y="16763"/>
                    </a:lnTo>
                    <a:lnTo>
                      <a:pt x="22098" y="14477"/>
                    </a:lnTo>
                    <a:lnTo>
                      <a:pt x="22098" y="12191"/>
                    </a:lnTo>
                    <a:close/>
                  </a:path>
                </a:pathLst>
              </a:custGeom>
              <a:ln w="5118">
                <a:solidFill>
                  <a:srgbClr val="141515"/>
                </a:solidFill>
              </a:ln>
            </p:spPr>
            <p:txBody>
              <a:bodyPr wrap="square" lIns="0" tIns="0" rIns="0" bIns="0" rtlCol="0"/>
              <a:lstStyle/>
              <a:p>
                <a:endParaRPr/>
              </a:p>
            </p:txBody>
          </p:sp>
          <p:sp>
            <p:nvSpPr>
              <p:cNvPr id="40" name="object 38">
                <a:extLst>
                  <a:ext uri="{FF2B5EF4-FFF2-40B4-BE49-F238E27FC236}">
                    <a16:creationId xmlns:a16="http://schemas.microsoft.com/office/drawing/2014/main" id="{85091E7A-0E71-6BCD-8576-E01AEDCBFD46}"/>
                  </a:ext>
                </a:extLst>
              </p:cNvPr>
              <p:cNvSpPr/>
              <p:nvPr/>
            </p:nvSpPr>
            <p:spPr>
              <a:xfrm>
                <a:off x="5186933" y="2589275"/>
                <a:ext cx="29845" cy="54610"/>
              </a:xfrm>
              <a:custGeom>
                <a:avLst/>
                <a:gdLst/>
                <a:ahLst/>
                <a:cxnLst/>
                <a:rect l="l" t="t" r="r" b="b"/>
                <a:pathLst>
                  <a:path w="29845" h="54610">
                    <a:moveTo>
                      <a:pt x="29717" y="54101"/>
                    </a:moveTo>
                    <a:lnTo>
                      <a:pt x="29717" y="0"/>
                    </a:lnTo>
                    <a:lnTo>
                      <a:pt x="17525" y="0"/>
                    </a:lnTo>
                    <a:lnTo>
                      <a:pt x="17525" y="45719"/>
                    </a:lnTo>
                    <a:lnTo>
                      <a:pt x="12191" y="45719"/>
                    </a:lnTo>
                    <a:lnTo>
                      <a:pt x="12191" y="0"/>
                    </a:lnTo>
                    <a:lnTo>
                      <a:pt x="0" y="0"/>
                    </a:lnTo>
                    <a:lnTo>
                      <a:pt x="0" y="54101"/>
                    </a:lnTo>
                    <a:lnTo>
                      <a:pt x="29717" y="54101"/>
                    </a:lnTo>
                    <a:close/>
                  </a:path>
                </a:pathLst>
              </a:custGeom>
              <a:ln w="5118">
                <a:solidFill>
                  <a:srgbClr val="141515"/>
                </a:solidFill>
              </a:ln>
            </p:spPr>
            <p:txBody>
              <a:bodyPr wrap="square" lIns="0" tIns="0" rIns="0" bIns="0" rtlCol="0"/>
              <a:lstStyle/>
              <a:p>
                <a:endParaRPr/>
              </a:p>
            </p:txBody>
          </p:sp>
          <p:sp>
            <p:nvSpPr>
              <p:cNvPr id="41" name="object 39">
                <a:extLst>
                  <a:ext uri="{FF2B5EF4-FFF2-40B4-BE49-F238E27FC236}">
                    <a16:creationId xmlns:a16="http://schemas.microsoft.com/office/drawing/2014/main" id="{D589A840-80DB-083C-6C95-366B48949CDE}"/>
                  </a:ext>
                </a:extLst>
              </p:cNvPr>
              <p:cNvSpPr/>
              <p:nvPr/>
            </p:nvSpPr>
            <p:spPr>
              <a:xfrm>
                <a:off x="5124450" y="2581655"/>
                <a:ext cx="154940" cy="156210"/>
              </a:xfrm>
              <a:custGeom>
                <a:avLst/>
                <a:gdLst/>
                <a:ahLst/>
                <a:cxnLst/>
                <a:rect l="l" t="t" r="r" b="b"/>
                <a:pathLst>
                  <a:path w="154939" h="156210">
                    <a:moveTo>
                      <a:pt x="154686" y="156210"/>
                    </a:moveTo>
                    <a:lnTo>
                      <a:pt x="0" y="156210"/>
                    </a:lnTo>
                    <a:lnTo>
                      <a:pt x="0" y="152400"/>
                    </a:lnTo>
                    <a:lnTo>
                      <a:pt x="0" y="115954"/>
                    </a:lnTo>
                    <a:lnTo>
                      <a:pt x="0" y="79724"/>
                    </a:lnTo>
                    <a:lnTo>
                      <a:pt x="0" y="43636"/>
                    </a:lnTo>
                    <a:lnTo>
                      <a:pt x="0" y="7620"/>
                    </a:lnTo>
                    <a:lnTo>
                      <a:pt x="0" y="762"/>
                    </a:lnTo>
                    <a:lnTo>
                      <a:pt x="762" y="0"/>
                    </a:lnTo>
                    <a:lnTo>
                      <a:pt x="153162" y="0"/>
                    </a:lnTo>
                    <a:lnTo>
                      <a:pt x="154686" y="1524"/>
                    </a:lnTo>
                    <a:lnTo>
                      <a:pt x="154686" y="154686"/>
                    </a:lnTo>
                    <a:lnTo>
                      <a:pt x="154686" y="156210"/>
                    </a:lnTo>
                    <a:close/>
                  </a:path>
                </a:pathLst>
              </a:custGeom>
              <a:ln w="5118">
                <a:solidFill>
                  <a:srgbClr val="141515"/>
                </a:solidFill>
              </a:ln>
            </p:spPr>
            <p:txBody>
              <a:bodyPr wrap="square" lIns="0" tIns="0" rIns="0" bIns="0" rtlCol="0"/>
              <a:lstStyle/>
              <a:p>
                <a:endParaRPr/>
              </a:p>
            </p:txBody>
          </p:sp>
          <p:sp>
            <p:nvSpPr>
              <p:cNvPr id="42" name="object 40">
                <a:extLst>
                  <a:ext uri="{FF2B5EF4-FFF2-40B4-BE49-F238E27FC236}">
                    <a16:creationId xmlns:a16="http://schemas.microsoft.com/office/drawing/2014/main" id="{9212ACFC-602E-BB30-589D-30C8C9838174}"/>
                  </a:ext>
                </a:extLst>
              </p:cNvPr>
              <p:cNvSpPr/>
              <p:nvPr/>
            </p:nvSpPr>
            <p:spPr>
              <a:xfrm>
                <a:off x="4952492" y="2302014"/>
                <a:ext cx="154940" cy="157480"/>
              </a:xfrm>
              <a:custGeom>
                <a:avLst/>
                <a:gdLst/>
                <a:ahLst/>
                <a:cxnLst/>
                <a:rect l="l" t="t" r="r" b="b"/>
                <a:pathLst>
                  <a:path w="154939" h="157480">
                    <a:moveTo>
                      <a:pt x="154940" y="1257"/>
                    </a:moveTo>
                    <a:lnTo>
                      <a:pt x="153670" y="1257"/>
                    </a:lnTo>
                    <a:lnTo>
                      <a:pt x="153670" y="0"/>
                    </a:lnTo>
                    <a:lnTo>
                      <a:pt x="140970" y="0"/>
                    </a:lnTo>
                    <a:lnTo>
                      <a:pt x="140970" y="124574"/>
                    </a:lnTo>
                    <a:lnTo>
                      <a:pt x="140970" y="126479"/>
                    </a:lnTo>
                    <a:lnTo>
                      <a:pt x="139700" y="126479"/>
                    </a:lnTo>
                    <a:lnTo>
                      <a:pt x="139700" y="147053"/>
                    </a:lnTo>
                    <a:lnTo>
                      <a:pt x="118110" y="147053"/>
                    </a:lnTo>
                    <a:lnTo>
                      <a:pt x="118110" y="146481"/>
                    </a:lnTo>
                    <a:lnTo>
                      <a:pt x="116840" y="146481"/>
                    </a:lnTo>
                    <a:lnTo>
                      <a:pt x="116840" y="143243"/>
                    </a:lnTo>
                    <a:lnTo>
                      <a:pt x="118110" y="143243"/>
                    </a:lnTo>
                    <a:lnTo>
                      <a:pt x="118110" y="123431"/>
                    </a:lnTo>
                    <a:lnTo>
                      <a:pt x="139700" y="123431"/>
                    </a:lnTo>
                    <a:lnTo>
                      <a:pt x="139700" y="124574"/>
                    </a:lnTo>
                    <a:lnTo>
                      <a:pt x="140970" y="124574"/>
                    </a:lnTo>
                    <a:lnTo>
                      <a:pt x="140970" y="12"/>
                    </a:lnTo>
                    <a:lnTo>
                      <a:pt x="139700" y="12"/>
                    </a:lnTo>
                    <a:lnTo>
                      <a:pt x="118110" y="25"/>
                    </a:lnTo>
                    <a:lnTo>
                      <a:pt x="116840" y="38"/>
                    </a:lnTo>
                    <a:lnTo>
                      <a:pt x="104140" y="38"/>
                    </a:lnTo>
                    <a:lnTo>
                      <a:pt x="104140" y="123875"/>
                    </a:lnTo>
                    <a:lnTo>
                      <a:pt x="104140" y="126733"/>
                    </a:lnTo>
                    <a:lnTo>
                      <a:pt x="102870" y="126733"/>
                    </a:lnTo>
                    <a:lnTo>
                      <a:pt x="102870" y="147053"/>
                    </a:lnTo>
                    <a:lnTo>
                      <a:pt x="82550" y="147053"/>
                    </a:lnTo>
                    <a:lnTo>
                      <a:pt x="82550" y="146799"/>
                    </a:lnTo>
                    <a:lnTo>
                      <a:pt x="81280" y="146799"/>
                    </a:lnTo>
                    <a:lnTo>
                      <a:pt x="81280" y="123685"/>
                    </a:lnTo>
                    <a:lnTo>
                      <a:pt x="82550" y="123685"/>
                    </a:lnTo>
                    <a:lnTo>
                      <a:pt x="82550" y="123431"/>
                    </a:lnTo>
                    <a:lnTo>
                      <a:pt x="91440" y="123431"/>
                    </a:lnTo>
                    <a:lnTo>
                      <a:pt x="102870" y="123431"/>
                    </a:lnTo>
                    <a:lnTo>
                      <a:pt x="102870" y="123875"/>
                    </a:lnTo>
                    <a:lnTo>
                      <a:pt x="104140" y="123875"/>
                    </a:lnTo>
                    <a:lnTo>
                      <a:pt x="104140" y="50"/>
                    </a:lnTo>
                    <a:lnTo>
                      <a:pt x="102870" y="50"/>
                    </a:lnTo>
                    <a:lnTo>
                      <a:pt x="91440" y="63"/>
                    </a:lnTo>
                    <a:lnTo>
                      <a:pt x="91440" y="8369"/>
                    </a:lnTo>
                    <a:lnTo>
                      <a:pt x="91440" y="61709"/>
                    </a:lnTo>
                    <a:lnTo>
                      <a:pt x="82550" y="61709"/>
                    </a:lnTo>
                    <a:lnTo>
                      <a:pt x="81280" y="61709"/>
                    </a:lnTo>
                    <a:lnTo>
                      <a:pt x="63500" y="61709"/>
                    </a:lnTo>
                    <a:lnTo>
                      <a:pt x="63500" y="8369"/>
                    </a:lnTo>
                    <a:lnTo>
                      <a:pt x="74930" y="8369"/>
                    </a:lnTo>
                    <a:lnTo>
                      <a:pt x="74930" y="54089"/>
                    </a:lnTo>
                    <a:lnTo>
                      <a:pt x="80010" y="54089"/>
                    </a:lnTo>
                    <a:lnTo>
                      <a:pt x="80010" y="8369"/>
                    </a:lnTo>
                    <a:lnTo>
                      <a:pt x="82550" y="8369"/>
                    </a:lnTo>
                    <a:lnTo>
                      <a:pt x="91440" y="8369"/>
                    </a:lnTo>
                    <a:lnTo>
                      <a:pt x="91440" y="76"/>
                    </a:lnTo>
                    <a:lnTo>
                      <a:pt x="82550" y="76"/>
                    </a:lnTo>
                    <a:lnTo>
                      <a:pt x="80010" y="76"/>
                    </a:lnTo>
                    <a:lnTo>
                      <a:pt x="74930" y="101"/>
                    </a:lnTo>
                    <a:lnTo>
                      <a:pt x="63500" y="152"/>
                    </a:lnTo>
                    <a:lnTo>
                      <a:pt x="41910" y="254"/>
                    </a:lnTo>
                    <a:lnTo>
                      <a:pt x="41910" y="546"/>
                    </a:lnTo>
                    <a:lnTo>
                      <a:pt x="7620" y="546"/>
                    </a:lnTo>
                    <a:lnTo>
                      <a:pt x="7620" y="749"/>
                    </a:lnTo>
                    <a:lnTo>
                      <a:pt x="1270" y="749"/>
                    </a:lnTo>
                    <a:lnTo>
                      <a:pt x="1270" y="1066"/>
                    </a:lnTo>
                    <a:lnTo>
                      <a:pt x="0" y="1066"/>
                    </a:lnTo>
                    <a:lnTo>
                      <a:pt x="0" y="156959"/>
                    </a:lnTo>
                    <a:lnTo>
                      <a:pt x="1270" y="156959"/>
                    </a:lnTo>
                    <a:lnTo>
                      <a:pt x="7620" y="156959"/>
                    </a:lnTo>
                    <a:lnTo>
                      <a:pt x="154940" y="156959"/>
                    </a:lnTo>
                    <a:lnTo>
                      <a:pt x="154940" y="1257"/>
                    </a:lnTo>
                    <a:close/>
                  </a:path>
                </a:pathLst>
              </a:custGeom>
              <a:solidFill>
                <a:srgbClr val="D7D4CD"/>
              </a:solidFill>
            </p:spPr>
            <p:txBody>
              <a:bodyPr wrap="square" lIns="0" tIns="0" rIns="0" bIns="0" rtlCol="0"/>
              <a:lstStyle/>
              <a:p>
                <a:endParaRPr/>
              </a:p>
            </p:txBody>
          </p:sp>
          <p:sp>
            <p:nvSpPr>
              <p:cNvPr id="43" name="object 41">
                <a:extLst>
                  <a:ext uri="{FF2B5EF4-FFF2-40B4-BE49-F238E27FC236}">
                    <a16:creationId xmlns:a16="http://schemas.microsoft.com/office/drawing/2014/main" id="{6D58B519-0FAC-0756-FC79-57A2445F440C}"/>
                  </a:ext>
                </a:extLst>
              </p:cNvPr>
              <p:cNvSpPr/>
              <p:nvPr/>
            </p:nvSpPr>
            <p:spPr>
              <a:xfrm>
                <a:off x="5033772" y="2425445"/>
                <a:ext cx="22860" cy="24130"/>
              </a:xfrm>
              <a:custGeom>
                <a:avLst/>
                <a:gdLst/>
                <a:ahLst/>
                <a:cxnLst/>
                <a:rect l="l" t="t" r="r" b="b"/>
                <a:pathLst>
                  <a:path w="22860" h="24130">
                    <a:moveTo>
                      <a:pt x="0" y="12191"/>
                    </a:moveTo>
                    <a:lnTo>
                      <a:pt x="0" y="14477"/>
                    </a:lnTo>
                    <a:lnTo>
                      <a:pt x="0" y="16763"/>
                    </a:lnTo>
                    <a:lnTo>
                      <a:pt x="0" y="19811"/>
                    </a:lnTo>
                    <a:lnTo>
                      <a:pt x="0" y="22097"/>
                    </a:lnTo>
                    <a:lnTo>
                      <a:pt x="762" y="23621"/>
                    </a:lnTo>
                    <a:lnTo>
                      <a:pt x="3810" y="23621"/>
                    </a:lnTo>
                    <a:lnTo>
                      <a:pt x="9144" y="23621"/>
                    </a:lnTo>
                    <a:lnTo>
                      <a:pt x="13716" y="23621"/>
                    </a:lnTo>
                    <a:lnTo>
                      <a:pt x="19050" y="23621"/>
                    </a:lnTo>
                    <a:lnTo>
                      <a:pt x="21336" y="23621"/>
                    </a:lnTo>
                    <a:lnTo>
                      <a:pt x="22098" y="22859"/>
                    </a:lnTo>
                    <a:lnTo>
                      <a:pt x="22098" y="19811"/>
                    </a:lnTo>
                    <a:lnTo>
                      <a:pt x="22098" y="14477"/>
                    </a:lnTo>
                    <a:lnTo>
                      <a:pt x="22098" y="9143"/>
                    </a:lnTo>
                    <a:lnTo>
                      <a:pt x="22098" y="3809"/>
                    </a:lnTo>
                    <a:lnTo>
                      <a:pt x="22860" y="761"/>
                    </a:lnTo>
                    <a:lnTo>
                      <a:pt x="21336" y="0"/>
                    </a:lnTo>
                    <a:lnTo>
                      <a:pt x="18288" y="0"/>
                    </a:lnTo>
                    <a:lnTo>
                      <a:pt x="13716" y="0"/>
                    </a:lnTo>
                    <a:lnTo>
                      <a:pt x="9143" y="0"/>
                    </a:lnTo>
                    <a:lnTo>
                      <a:pt x="3809" y="0"/>
                    </a:lnTo>
                    <a:lnTo>
                      <a:pt x="761" y="0"/>
                    </a:lnTo>
                    <a:lnTo>
                      <a:pt x="0" y="1523"/>
                    </a:lnTo>
                    <a:lnTo>
                      <a:pt x="0" y="4571"/>
                    </a:lnTo>
                    <a:lnTo>
                      <a:pt x="0" y="6857"/>
                    </a:lnTo>
                    <a:lnTo>
                      <a:pt x="0" y="9143"/>
                    </a:lnTo>
                    <a:lnTo>
                      <a:pt x="0" y="12191"/>
                    </a:lnTo>
                    <a:close/>
                  </a:path>
                </a:pathLst>
              </a:custGeom>
              <a:ln w="5118">
                <a:solidFill>
                  <a:srgbClr val="141515"/>
                </a:solidFill>
              </a:ln>
            </p:spPr>
            <p:txBody>
              <a:bodyPr wrap="square" lIns="0" tIns="0" rIns="0" bIns="0" rtlCol="0"/>
              <a:lstStyle/>
              <a:p>
                <a:endParaRPr/>
              </a:p>
            </p:txBody>
          </p:sp>
          <p:sp>
            <p:nvSpPr>
              <p:cNvPr id="44" name="object 42">
                <a:extLst>
                  <a:ext uri="{FF2B5EF4-FFF2-40B4-BE49-F238E27FC236}">
                    <a16:creationId xmlns:a16="http://schemas.microsoft.com/office/drawing/2014/main" id="{C16DB444-81C3-9493-7016-4B3546A919A9}"/>
                  </a:ext>
                </a:extLst>
              </p:cNvPr>
              <p:cNvSpPr/>
              <p:nvPr/>
            </p:nvSpPr>
            <p:spPr>
              <a:xfrm>
                <a:off x="5069586" y="2425445"/>
                <a:ext cx="24130" cy="24130"/>
              </a:xfrm>
              <a:custGeom>
                <a:avLst/>
                <a:gdLst/>
                <a:ahLst/>
                <a:cxnLst/>
                <a:rect l="l" t="t" r="r" b="b"/>
                <a:pathLst>
                  <a:path w="24129" h="24130">
                    <a:moveTo>
                      <a:pt x="22860" y="11429"/>
                    </a:moveTo>
                    <a:lnTo>
                      <a:pt x="22860" y="9143"/>
                    </a:lnTo>
                    <a:lnTo>
                      <a:pt x="22860" y="6857"/>
                    </a:lnTo>
                    <a:lnTo>
                      <a:pt x="22860" y="4571"/>
                    </a:lnTo>
                    <a:lnTo>
                      <a:pt x="23622" y="1523"/>
                    </a:lnTo>
                    <a:lnTo>
                      <a:pt x="22098" y="0"/>
                    </a:lnTo>
                    <a:lnTo>
                      <a:pt x="18288" y="0"/>
                    </a:lnTo>
                    <a:lnTo>
                      <a:pt x="13716" y="0"/>
                    </a:lnTo>
                    <a:lnTo>
                      <a:pt x="9144" y="0"/>
                    </a:lnTo>
                    <a:lnTo>
                      <a:pt x="4572" y="0"/>
                    </a:lnTo>
                    <a:lnTo>
                      <a:pt x="1524" y="0"/>
                    </a:lnTo>
                    <a:lnTo>
                      <a:pt x="0" y="1523"/>
                    </a:lnTo>
                    <a:lnTo>
                      <a:pt x="762" y="4571"/>
                    </a:lnTo>
                    <a:lnTo>
                      <a:pt x="762" y="9905"/>
                    </a:lnTo>
                    <a:lnTo>
                      <a:pt x="762" y="14477"/>
                    </a:lnTo>
                    <a:lnTo>
                      <a:pt x="0" y="19811"/>
                    </a:lnTo>
                    <a:lnTo>
                      <a:pt x="0" y="22859"/>
                    </a:lnTo>
                    <a:lnTo>
                      <a:pt x="1524" y="23621"/>
                    </a:lnTo>
                    <a:lnTo>
                      <a:pt x="4572" y="23621"/>
                    </a:lnTo>
                    <a:lnTo>
                      <a:pt x="8382" y="23621"/>
                    </a:lnTo>
                    <a:lnTo>
                      <a:pt x="12192" y="23621"/>
                    </a:lnTo>
                    <a:lnTo>
                      <a:pt x="16002" y="23621"/>
                    </a:lnTo>
                    <a:lnTo>
                      <a:pt x="22860" y="23621"/>
                    </a:lnTo>
                    <a:lnTo>
                      <a:pt x="22860" y="16001"/>
                    </a:lnTo>
                    <a:lnTo>
                      <a:pt x="22860" y="15239"/>
                    </a:lnTo>
                    <a:lnTo>
                      <a:pt x="22860" y="12953"/>
                    </a:lnTo>
                    <a:lnTo>
                      <a:pt x="22860" y="11429"/>
                    </a:lnTo>
                    <a:close/>
                  </a:path>
                </a:pathLst>
              </a:custGeom>
              <a:ln w="5118">
                <a:solidFill>
                  <a:srgbClr val="141515"/>
                </a:solidFill>
              </a:ln>
            </p:spPr>
            <p:txBody>
              <a:bodyPr wrap="square" lIns="0" tIns="0" rIns="0" bIns="0" rtlCol="0"/>
              <a:lstStyle/>
              <a:p>
                <a:endParaRPr/>
              </a:p>
            </p:txBody>
          </p:sp>
          <p:sp>
            <p:nvSpPr>
              <p:cNvPr id="45" name="object 43">
                <a:extLst>
                  <a:ext uri="{FF2B5EF4-FFF2-40B4-BE49-F238E27FC236}">
                    <a16:creationId xmlns:a16="http://schemas.microsoft.com/office/drawing/2014/main" id="{4ACDB755-D4F5-0E5E-5086-2DF52CEA4EB7}"/>
                  </a:ext>
                </a:extLst>
              </p:cNvPr>
              <p:cNvSpPr/>
              <p:nvPr/>
            </p:nvSpPr>
            <p:spPr>
              <a:xfrm>
                <a:off x="5015484" y="2310383"/>
                <a:ext cx="29209" cy="53340"/>
              </a:xfrm>
              <a:custGeom>
                <a:avLst/>
                <a:gdLst/>
                <a:ahLst/>
                <a:cxnLst/>
                <a:rect l="l" t="t" r="r" b="b"/>
                <a:pathLst>
                  <a:path w="29210" h="53339">
                    <a:moveTo>
                      <a:pt x="17525" y="45720"/>
                    </a:moveTo>
                    <a:lnTo>
                      <a:pt x="11429" y="45720"/>
                    </a:lnTo>
                    <a:lnTo>
                      <a:pt x="11429" y="0"/>
                    </a:lnTo>
                    <a:lnTo>
                      <a:pt x="0" y="0"/>
                    </a:lnTo>
                    <a:lnTo>
                      <a:pt x="0" y="53340"/>
                    </a:lnTo>
                    <a:lnTo>
                      <a:pt x="28955" y="53340"/>
                    </a:lnTo>
                    <a:lnTo>
                      <a:pt x="28955" y="0"/>
                    </a:lnTo>
                    <a:lnTo>
                      <a:pt x="17525" y="0"/>
                    </a:lnTo>
                    <a:lnTo>
                      <a:pt x="17525" y="45720"/>
                    </a:lnTo>
                    <a:close/>
                  </a:path>
                </a:pathLst>
              </a:custGeom>
              <a:ln w="5118">
                <a:solidFill>
                  <a:srgbClr val="141515"/>
                </a:solidFill>
              </a:ln>
            </p:spPr>
            <p:txBody>
              <a:bodyPr wrap="square" lIns="0" tIns="0" rIns="0" bIns="0" rtlCol="0"/>
              <a:lstStyle/>
              <a:p>
                <a:endParaRPr/>
              </a:p>
            </p:txBody>
          </p:sp>
          <p:sp>
            <p:nvSpPr>
              <p:cNvPr id="46" name="object 44">
                <a:extLst>
                  <a:ext uri="{FF2B5EF4-FFF2-40B4-BE49-F238E27FC236}">
                    <a16:creationId xmlns:a16="http://schemas.microsoft.com/office/drawing/2014/main" id="{AD1C7D7C-86FA-0554-F0E5-5C69B180EBBE}"/>
                  </a:ext>
                </a:extLst>
              </p:cNvPr>
              <p:cNvSpPr/>
              <p:nvPr/>
            </p:nvSpPr>
            <p:spPr>
              <a:xfrm>
                <a:off x="4952238" y="2302001"/>
                <a:ext cx="154940" cy="157480"/>
              </a:xfrm>
              <a:custGeom>
                <a:avLst/>
                <a:gdLst/>
                <a:ahLst/>
                <a:cxnLst/>
                <a:rect l="l" t="t" r="r" b="b"/>
                <a:pathLst>
                  <a:path w="154939" h="157480">
                    <a:moveTo>
                      <a:pt x="154686" y="156972"/>
                    </a:moveTo>
                    <a:lnTo>
                      <a:pt x="0" y="156972"/>
                    </a:lnTo>
                    <a:lnTo>
                      <a:pt x="0" y="152400"/>
                    </a:lnTo>
                    <a:lnTo>
                      <a:pt x="0" y="116395"/>
                    </a:lnTo>
                    <a:lnTo>
                      <a:pt x="0" y="80391"/>
                    </a:lnTo>
                    <a:lnTo>
                      <a:pt x="0" y="44386"/>
                    </a:lnTo>
                    <a:lnTo>
                      <a:pt x="0" y="8382"/>
                    </a:lnTo>
                    <a:lnTo>
                      <a:pt x="0" y="1524"/>
                    </a:lnTo>
                    <a:lnTo>
                      <a:pt x="1524" y="762"/>
                    </a:lnTo>
                    <a:lnTo>
                      <a:pt x="8382" y="762"/>
                    </a:lnTo>
                    <a:lnTo>
                      <a:pt x="42791" y="321"/>
                    </a:lnTo>
                    <a:lnTo>
                      <a:pt x="77343" y="95"/>
                    </a:lnTo>
                    <a:lnTo>
                      <a:pt x="111894" y="11"/>
                    </a:lnTo>
                    <a:lnTo>
                      <a:pt x="146304" y="0"/>
                    </a:lnTo>
                    <a:lnTo>
                      <a:pt x="153924" y="0"/>
                    </a:lnTo>
                    <a:lnTo>
                      <a:pt x="154686" y="1524"/>
                    </a:lnTo>
                    <a:lnTo>
                      <a:pt x="154686" y="9144"/>
                    </a:lnTo>
                    <a:lnTo>
                      <a:pt x="154686" y="44696"/>
                    </a:lnTo>
                    <a:lnTo>
                      <a:pt x="154686" y="80391"/>
                    </a:lnTo>
                    <a:lnTo>
                      <a:pt x="154686" y="116085"/>
                    </a:lnTo>
                    <a:lnTo>
                      <a:pt x="154686" y="151638"/>
                    </a:lnTo>
                    <a:lnTo>
                      <a:pt x="154686" y="156972"/>
                    </a:lnTo>
                    <a:close/>
                  </a:path>
                </a:pathLst>
              </a:custGeom>
              <a:ln w="5118">
                <a:solidFill>
                  <a:srgbClr val="141515"/>
                </a:solidFill>
              </a:ln>
            </p:spPr>
            <p:txBody>
              <a:bodyPr wrap="square" lIns="0" tIns="0" rIns="0" bIns="0" rtlCol="0"/>
              <a:lstStyle/>
              <a:p>
                <a:endParaRPr/>
              </a:p>
            </p:txBody>
          </p:sp>
          <p:sp>
            <p:nvSpPr>
              <p:cNvPr id="47" name="object 45">
                <a:extLst>
                  <a:ext uri="{FF2B5EF4-FFF2-40B4-BE49-F238E27FC236}">
                    <a16:creationId xmlns:a16="http://schemas.microsoft.com/office/drawing/2014/main" id="{001BEA7F-B212-773F-36A8-83DB67B03A8C}"/>
                  </a:ext>
                </a:extLst>
              </p:cNvPr>
              <p:cNvSpPr/>
              <p:nvPr/>
            </p:nvSpPr>
            <p:spPr>
              <a:xfrm>
                <a:off x="4952238" y="2581655"/>
                <a:ext cx="155575" cy="156210"/>
              </a:xfrm>
              <a:custGeom>
                <a:avLst/>
                <a:gdLst/>
                <a:ahLst/>
                <a:cxnLst/>
                <a:rect l="l" t="t" r="r" b="b"/>
                <a:pathLst>
                  <a:path w="155575" h="156210">
                    <a:moveTo>
                      <a:pt x="154686" y="156210"/>
                    </a:moveTo>
                    <a:lnTo>
                      <a:pt x="154686" y="762"/>
                    </a:lnTo>
                    <a:lnTo>
                      <a:pt x="153924" y="0"/>
                    </a:lnTo>
                    <a:lnTo>
                      <a:pt x="1524" y="0"/>
                    </a:lnTo>
                    <a:lnTo>
                      <a:pt x="0" y="762"/>
                    </a:lnTo>
                    <a:lnTo>
                      <a:pt x="0" y="156210"/>
                    </a:lnTo>
                    <a:lnTo>
                      <a:pt x="63246" y="156210"/>
                    </a:lnTo>
                    <a:lnTo>
                      <a:pt x="63246" y="7620"/>
                    </a:lnTo>
                    <a:lnTo>
                      <a:pt x="74676" y="7620"/>
                    </a:lnTo>
                    <a:lnTo>
                      <a:pt x="74676" y="53340"/>
                    </a:lnTo>
                    <a:lnTo>
                      <a:pt x="80010" y="53340"/>
                    </a:lnTo>
                    <a:lnTo>
                      <a:pt x="80010" y="7620"/>
                    </a:lnTo>
                    <a:lnTo>
                      <a:pt x="92202" y="7620"/>
                    </a:lnTo>
                    <a:lnTo>
                      <a:pt x="92202" y="122682"/>
                    </a:lnTo>
                    <a:lnTo>
                      <a:pt x="102870" y="122682"/>
                    </a:lnTo>
                    <a:lnTo>
                      <a:pt x="103632" y="124206"/>
                    </a:lnTo>
                    <a:lnTo>
                      <a:pt x="103632" y="126492"/>
                    </a:lnTo>
                    <a:lnTo>
                      <a:pt x="104394" y="129540"/>
                    </a:lnTo>
                    <a:lnTo>
                      <a:pt x="104394" y="146304"/>
                    </a:lnTo>
                    <a:lnTo>
                      <a:pt x="105918" y="146304"/>
                    </a:lnTo>
                    <a:lnTo>
                      <a:pt x="105918" y="156210"/>
                    </a:lnTo>
                    <a:lnTo>
                      <a:pt x="116586" y="156210"/>
                    </a:lnTo>
                    <a:lnTo>
                      <a:pt x="116586" y="146304"/>
                    </a:lnTo>
                    <a:lnTo>
                      <a:pt x="117348" y="146304"/>
                    </a:lnTo>
                    <a:lnTo>
                      <a:pt x="117348" y="124206"/>
                    </a:lnTo>
                    <a:lnTo>
                      <a:pt x="118872" y="122682"/>
                    </a:lnTo>
                    <a:lnTo>
                      <a:pt x="139446" y="122682"/>
                    </a:lnTo>
                    <a:lnTo>
                      <a:pt x="140970" y="123444"/>
                    </a:lnTo>
                    <a:lnTo>
                      <a:pt x="140970" y="146304"/>
                    </a:lnTo>
                    <a:lnTo>
                      <a:pt x="142494" y="146304"/>
                    </a:lnTo>
                    <a:lnTo>
                      <a:pt x="142494" y="156210"/>
                    </a:lnTo>
                    <a:lnTo>
                      <a:pt x="154686" y="156210"/>
                    </a:lnTo>
                    <a:close/>
                  </a:path>
                  <a:path w="155575" h="156210">
                    <a:moveTo>
                      <a:pt x="92202" y="122682"/>
                    </a:moveTo>
                    <a:lnTo>
                      <a:pt x="92202" y="60960"/>
                    </a:lnTo>
                    <a:lnTo>
                      <a:pt x="63246" y="60960"/>
                    </a:lnTo>
                    <a:lnTo>
                      <a:pt x="63246" y="156210"/>
                    </a:lnTo>
                    <a:lnTo>
                      <a:pt x="80010" y="156210"/>
                    </a:lnTo>
                    <a:lnTo>
                      <a:pt x="80010" y="146304"/>
                    </a:lnTo>
                    <a:lnTo>
                      <a:pt x="80772" y="146304"/>
                    </a:lnTo>
                    <a:lnTo>
                      <a:pt x="80772" y="129540"/>
                    </a:lnTo>
                    <a:lnTo>
                      <a:pt x="81534" y="126492"/>
                    </a:lnTo>
                    <a:lnTo>
                      <a:pt x="81534" y="124968"/>
                    </a:lnTo>
                    <a:lnTo>
                      <a:pt x="83820" y="122682"/>
                    </a:lnTo>
                    <a:lnTo>
                      <a:pt x="92202" y="122682"/>
                    </a:lnTo>
                    <a:close/>
                  </a:path>
                  <a:path w="155575" h="156210">
                    <a:moveTo>
                      <a:pt x="105918" y="146304"/>
                    </a:moveTo>
                    <a:lnTo>
                      <a:pt x="80010" y="146304"/>
                    </a:lnTo>
                    <a:lnTo>
                      <a:pt x="81534" y="147828"/>
                    </a:lnTo>
                    <a:lnTo>
                      <a:pt x="81534" y="156210"/>
                    </a:lnTo>
                    <a:lnTo>
                      <a:pt x="103632" y="156210"/>
                    </a:lnTo>
                    <a:lnTo>
                      <a:pt x="103632" y="148590"/>
                    </a:lnTo>
                    <a:lnTo>
                      <a:pt x="105918" y="146304"/>
                    </a:lnTo>
                    <a:close/>
                  </a:path>
                  <a:path w="155575" h="156210">
                    <a:moveTo>
                      <a:pt x="81534" y="156210"/>
                    </a:moveTo>
                    <a:lnTo>
                      <a:pt x="81534" y="147828"/>
                    </a:lnTo>
                    <a:lnTo>
                      <a:pt x="80010" y="146304"/>
                    </a:lnTo>
                    <a:lnTo>
                      <a:pt x="80010" y="156210"/>
                    </a:lnTo>
                    <a:lnTo>
                      <a:pt x="81534" y="156210"/>
                    </a:lnTo>
                    <a:close/>
                  </a:path>
                  <a:path w="155575" h="156210">
                    <a:moveTo>
                      <a:pt x="81534" y="146304"/>
                    </a:moveTo>
                    <a:lnTo>
                      <a:pt x="81534" y="132588"/>
                    </a:lnTo>
                    <a:lnTo>
                      <a:pt x="80772" y="129540"/>
                    </a:lnTo>
                    <a:lnTo>
                      <a:pt x="80772" y="146304"/>
                    </a:lnTo>
                    <a:lnTo>
                      <a:pt x="81534" y="146304"/>
                    </a:lnTo>
                    <a:close/>
                  </a:path>
                  <a:path w="155575" h="156210">
                    <a:moveTo>
                      <a:pt x="104394" y="146304"/>
                    </a:moveTo>
                    <a:lnTo>
                      <a:pt x="104394" y="129540"/>
                    </a:lnTo>
                    <a:lnTo>
                      <a:pt x="103632" y="131826"/>
                    </a:lnTo>
                    <a:lnTo>
                      <a:pt x="103632" y="146304"/>
                    </a:lnTo>
                    <a:lnTo>
                      <a:pt x="104394" y="146304"/>
                    </a:lnTo>
                    <a:close/>
                  </a:path>
                  <a:path w="155575" h="156210">
                    <a:moveTo>
                      <a:pt x="105918" y="156210"/>
                    </a:moveTo>
                    <a:lnTo>
                      <a:pt x="105918" y="146304"/>
                    </a:lnTo>
                    <a:lnTo>
                      <a:pt x="103632" y="148590"/>
                    </a:lnTo>
                    <a:lnTo>
                      <a:pt x="103632" y="156210"/>
                    </a:lnTo>
                    <a:lnTo>
                      <a:pt x="105918" y="156210"/>
                    </a:lnTo>
                    <a:close/>
                  </a:path>
                  <a:path w="155575" h="156210">
                    <a:moveTo>
                      <a:pt x="142494" y="146304"/>
                    </a:moveTo>
                    <a:lnTo>
                      <a:pt x="116586" y="146304"/>
                    </a:lnTo>
                    <a:lnTo>
                      <a:pt x="118110" y="148590"/>
                    </a:lnTo>
                    <a:lnTo>
                      <a:pt x="118110" y="156210"/>
                    </a:lnTo>
                    <a:lnTo>
                      <a:pt x="140208" y="156210"/>
                    </a:lnTo>
                    <a:lnTo>
                      <a:pt x="140208" y="147828"/>
                    </a:lnTo>
                    <a:lnTo>
                      <a:pt x="142494" y="146304"/>
                    </a:lnTo>
                    <a:close/>
                  </a:path>
                  <a:path w="155575" h="156210">
                    <a:moveTo>
                      <a:pt x="118110" y="156210"/>
                    </a:moveTo>
                    <a:lnTo>
                      <a:pt x="118110" y="148590"/>
                    </a:lnTo>
                    <a:lnTo>
                      <a:pt x="116586" y="146304"/>
                    </a:lnTo>
                    <a:lnTo>
                      <a:pt x="116586" y="156210"/>
                    </a:lnTo>
                    <a:lnTo>
                      <a:pt x="118110" y="156210"/>
                    </a:lnTo>
                    <a:close/>
                  </a:path>
                  <a:path w="155575" h="156210">
                    <a:moveTo>
                      <a:pt x="118110" y="146304"/>
                    </a:moveTo>
                    <a:lnTo>
                      <a:pt x="118110" y="130302"/>
                    </a:lnTo>
                    <a:lnTo>
                      <a:pt x="117348" y="127254"/>
                    </a:lnTo>
                    <a:lnTo>
                      <a:pt x="117348" y="146304"/>
                    </a:lnTo>
                    <a:lnTo>
                      <a:pt x="118110" y="146304"/>
                    </a:lnTo>
                    <a:close/>
                  </a:path>
                  <a:path w="155575" h="156210">
                    <a:moveTo>
                      <a:pt x="140970" y="146304"/>
                    </a:moveTo>
                    <a:lnTo>
                      <a:pt x="140970" y="123444"/>
                    </a:lnTo>
                    <a:lnTo>
                      <a:pt x="140208" y="127254"/>
                    </a:lnTo>
                    <a:lnTo>
                      <a:pt x="140208" y="146304"/>
                    </a:lnTo>
                    <a:lnTo>
                      <a:pt x="140970" y="146304"/>
                    </a:lnTo>
                    <a:close/>
                  </a:path>
                  <a:path w="155575" h="156210">
                    <a:moveTo>
                      <a:pt x="142494" y="156210"/>
                    </a:moveTo>
                    <a:lnTo>
                      <a:pt x="142494" y="146304"/>
                    </a:lnTo>
                    <a:lnTo>
                      <a:pt x="140208" y="147828"/>
                    </a:lnTo>
                    <a:lnTo>
                      <a:pt x="140208" y="156210"/>
                    </a:lnTo>
                    <a:lnTo>
                      <a:pt x="142494" y="156210"/>
                    </a:lnTo>
                    <a:close/>
                  </a:path>
                  <a:path w="155575" h="156210">
                    <a:moveTo>
                      <a:pt x="155257" y="79629"/>
                    </a:moveTo>
                    <a:lnTo>
                      <a:pt x="154686" y="6858"/>
                    </a:lnTo>
                    <a:lnTo>
                      <a:pt x="154686" y="152400"/>
                    </a:lnTo>
                    <a:lnTo>
                      <a:pt x="155257" y="79629"/>
                    </a:lnTo>
                    <a:close/>
                  </a:path>
                </a:pathLst>
              </a:custGeom>
              <a:solidFill>
                <a:srgbClr val="D7D4CD"/>
              </a:solidFill>
            </p:spPr>
            <p:txBody>
              <a:bodyPr wrap="square" lIns="0" tIns="0" rIns="0" bIns="0" rtlCol="0"/>
              <a:lstStyle/>
              <a:p>
                <a:endParaRPr/>
              </a:p>
            </p:txBody>
          </p:sp>
          <p:sp>
            <p:nvSpPr>
              <p:cNvPr id="48" name="object 46">
                <a:extLst>
                  <a:ext uri="{FF2B5EF4-FFF2-40B4-BE49-F238E27FC236}">
                    <a16:creationId xmlns:a16="http://schemas.microsoft.com/office/drawing/2014/main" id="{47CE6012-A3C6-5443-A3BC-5F3DE3F55E1E}"/>
                  </a:ext>
                </a:extLst>
              </p:cNvPr>
              <p:cNvSpPr/>
              <p:nvPr/>
            </p:nvSpPr>
            <p:spPr>
              <a:xfrm>
                <a:off x="5032247" y="2704337"/>
                <a:ext cx="26034" cy="26034"/>
              </a:xfrm>
              <a:custGeom>
                <a:avLst/>
                <a:gdLst/>
                <a:ahLst/>
                <a:cxnLst/>
                <a:rect l="l" t="t" r="r" b="b"/>
                <a:pathLst>
                  <a:path w="26035" h="26035">
                    <a:moveTo>
                      <a:pt x="23622" y="12191"/>
                    </a:moveTo>
                    <a:lnTo>
                      <a:pt x="23622" y="9143"/>
                    </a:lnTo>
                    <a:lnTo>
                      <a:pt x="24384" y="6857"/>
                    </a:lnTo>
                    <a:lnTo>
                      <a:pt x="23622" y="3809"/>
                    </a:lnTo>
                    <a:lnTo>
                      <a:pt x="23622" y="1523"/>
                    </a:lnTo>
                    <a:lnTo>
                      <a:pt x="22860" y="0"/>
                    </a:lnTo>
                    <a:lnTo>
                      <a:pt x="20574" y="0"/>
                    </a:lnTo>
                    <a:lnTo>
                      <a:pt x="15240" y="0"/>
                    </a:lnTo>
                    <a:lnTo>
                      <a:pt x="9906" y="0"/>
                    </a:lnTo>
                    <a:lnTo>
                      <a:pt x="5334" y="0"/>
                    </a:lnTo>
                    <a:lnTo>
                      <a:pt x="3810" y="0"/>
                    </a:lnTo>
                    <a:lnTo>
                      <a:pt x="1524" y="2285"/>
                    </a:lnTo>
                    <a:lnTo>
                      <a:pt x="1524" y="3809"/>
                    </a:lnTo>
                    <a:lnTo>
                      <a:pt x="762" y="6857"/>
                    </a:lnTo>
                    <a:lnTo>
                      <a:pt x="1524" y="9905"/>
                    </a:lnTo>
                    <a:lnTo>
                      <a:pt x="1524" y="12953"/>
                    </a:lnTo>
                    <a:lnTo>
                      <a:pt x="1524" y="25145"/>
                    </a:lnTo>
                    <a:lnTo>
                      <a:pt x="0" y="23621"/>
                    </a:lnTo>
                    <a:lnTo>
                      <a:pt x="12954" y="23621"/>
                    </a:lnTo>
                    <a:lnTo>
                      <a:pt x="25908" y="23621"/>
                    </a:lnTo>
                    <a:lnTo>
                      <a:pt x="23622" y="25907"/>
                    </a:lnTo>
                    <a:lnTo>
                      <a:pt x="23622" y="12191"/>
                    </a:lnTo>
                    <a:close/>
                  </a:path>
                </a:pathLst>
              </a:custGeom>
              <a:ln w="5118">
                <a:solidFill>
                  <a:srgbClr val="141515"/>
                </a:solidFill>
              </a:ln>
            </p:spPr>
            <p:txBody>
              <a:bodyPr wrap="square" lIns="0" tIns="0" rIns="0" bIns="0" rtlCol="0"/>
              <a:lstStyle/>
              <a:p>
                <a:endParaRPr/>
              </a:p>
            </p:txBody>
          </p:sp>
          <p:sp>
            <p:nvSpPr>
              <p:cNvPr id="49" name="object 47">
                <a:extLst>
                  <a:ext uri="{FF2B5EF4-FFF2-40B4-BE49-F238E27FC236}">
                    <a16:creationId xmlns:a16="http://schemas.microsoft.com/office/drawing/2014/main" id="{63FDD03A-21AF-FEF8-3BC9-94E59F1D72C3}"/>
                  </a:ext>
                </a:extLst>
              </p:cNvPr>
              <p:cNvSpPr/>
              <p:nvPr/>
            </p:nvSpPr>
            <p:spPr>
              <a:xfrm>
                <a:off x="5068824" y="2704337"/>
                <a:ext cx="26034" cy="26034"/>
              </a:xfrm>
              <a:custGeom>
                <a:avLst/>
                <a:gdLst/>
                <a:ahLst/>
                <a:cxnLst/>
                <a:rect l="l" t="t" r="r" b="b"/>
                <a:pathLst>
                  <a:path w="26035" h="26035">
                    <a:moveTo>
                      <a:pt x="23622" y="11429"/>
                    </a:moveTo>
                    <a:lnTo>
                      <a:pt x="23622" y="9143"/>
                    </a:lnTo>
                    <a:lnTo>
                      <a:pt x="23622" y="6857"/>
                    </a:lnTo>
                    <a:lnTo>
                      <a:pt x="23622" y="4571"/>
                    </a:lnTo>
                    <a:lnTo>
                      <a:pt x="24384" y="761"/>
                    </a:lnTo>
                    <a:lnTo>
                      <a:pt x="22860" y="0"/>
                    </a:lnTo>
                    <a:lnTo>
                      <a:pt x="19050" y="0"/>
                    </a:lnTo>
                    <a:lnTo>
                      <a:pt x="14478" y="0"/>
                    </a:lnTo>
                    <a:lnTo>
                      <a:pt x="9906" y="0"/>
                    </a:lnTo>
                    <a:lnTo>
                      <a:pt x="5334" y="0"/>
                    </a:lnTo>
                    <a:lnTo>
                      <a:pt x="2286" y="0"/>
                    </a:lnTo>
                    <a:lnTo>
                      <a:pt x="762" y="1523"/>
                    </a:lnTo>
                    <a:lnTo>
                      <a:pt x="762" y="4571"/>
                    </a:lnTo>
                    <a:lnTo>
                      <a:pt x="1524" y="7619"/>
                    </a:lnTo>
                    <a:lnTo>
                      <a:pt x="1524" y="9905"/>
                    </a:lnTo>
                    <a:lnTo>
                      <a:pt x="1524" y="12953"/>
                    </a:lnTo>
                    <a:lnTo>
                      <a:pt x="1524" y="25907"/>
                    </a:lnTo>
                    <a:lnTo>
                      <a:pt x="0" y="23621"/>
                    </a:lnTo>
                    <a:lnTo>
                      <a:pt x="12192" y="23621"/>
                    </a:lnTo>
                    <a:lnTo>
                      <a:pt x="25908" y="23621"/>
                    </a:lnTo>
                    <a:lnTo>
                      <a:pt x="23622" y="25145"/>
                    </a:lnTo>
                    <a:lnTo>
                      <a:pt x="23622" y="11429"/>
                    </a:lnTo>
                    <a:close/>
                  </a:path>
                </a:pathLst>
              </a:custGeom>
              <a:ln w="5118">
                <a:solidFill>
                  <a:srgbClr val="141515"/>
                </a:solidFill>
              </a:ln>
            </p:spPr>
            <p:txBody>
              <a:bodyPr wrap="square" lIns="0" tIns="0" rIns="0" bIns="0" rtlCol="0"/>
              <a:lstStyle/>
              <a:p>
                <a:endParaRPr/>
              </a:p>
            </p:txBody>
          </p:sp>
          <p:sp>
            <p:nvSpPr>
              <p:cNvPr id="50" name="object 48">
                <a:extLst>
                  <a:ext uri="{FF2B5EF4-FFF2-40B4-BE49-F238E27FC236}">
                    <a16:creationId xmlns:a16="http://schemas.microsoft.com/office/drawing/2014/main" id="{E068FBBC-D81E-F6C3-4EAD-8A350F317E5D}"/>
                  </a:ext>
                </a:extLst>
              </p:cNvPr>
              <p:cNvSpPr/>
              <p:nvPr/>
            </p:nvSpPr>
            <p:spPr>
              <a:xfrm>
                <a:off x="5015484" y="2589275"/>
                <a:ext cx="29209" cy="53340"/>
              </a:xfrm>
              <a:custGeom>
                <a:avLst/>
                <a:gdLst/>
                <a:ahLst/>
                <a:cxnLst/>
                <a:rect l="l" t="t" r="r" b="b"/>
                <a:pathLst>
                  <a:path w="29210" h="53339">
                    <a:moveTo>
                      <a:pt x="0" y="0"/>
                    </a:moveTo>
                    <a:lnTo>
                      <a:pt x="0" y="53340"/>
                    </a:lnTo>
                    <a:lnTo>
                      <a:pt x="28956" y="53340"/>
                    </a:lnTo>
                    <a:lnTo>
                      <a:pt x="28956" y="0"/>
                    </a:lnTo>
                    <a:lnTo>
                      <a:pt x="16764" y="0"/>
                    </a:lnTo>
                    <a:lnTo>
                      <a:pt x="16764" y="45720"/>
                    </a:lnTo>
                    <a:lnTo>
                      <a:pt x="11430" y="45720"/>
                    </a:lnTo>
                    <a:lnTo>
                      <a:pt x="11430" y="0"/>
                    </a:lnTo>
                    <a:lnTo>
                      <a:pt x="0" y="0"/>
                    </a:lnTo>
                    <a:close/>
                  </a:path>
                </a:pathLst>
              </a:custGeom>
              <a:ln w="5118">
                <a:solidFill>
                  <a:srgbClr val="141515"/>
                </a:solidFill>
              </a:ln>
            </p:spPr>
            <p:txBody>
              <a:bodyPr wrap="square" lIns="0" tIns="0" rIns="0" bIns="0" rtlCol="0"/>
              <a:lstStyle/>
              <a:p>
                <a:endParaRPr/>
              </a:p>
            </p:txBody>
          </p:sp>
          <p:sp>
            <p:nvSpPr>
              <p:cNvPr id="51" name="object 49">
                <a:extLst>
                  <a:ext uri="{FF2B5EF4-FFF2-40B4-BE49-F238E27FC236}">
                    <a16:creationId xmlns:a16="http://schemas.microsoft.com/office/drawing/2014/main" id="{48050640-25D7-730E-C077-04EB9EFBBC9B}"/>
                  </a:ext>
                </a:extLst>
              </p:cNvPr>
              <p:cNvSpPr/>
              <p:nvPr/>
            </p:nvSpPr>
            <p:spPr>
              <a:xfrm>
                <a:off x="4952238" y="2581655"/>
                <a:ext cx="155575" cy="156210"/>
              </a:xfrm>
              <a:custGeom>
                <a:avLst/>
                <a:gdLst/>
                <a:ahLst/>
                <a:cxnLst/>
                <a:rect l="l" t="t" r="r" b="b"/>
                <a:pathLst>
                  <a:path w="155575" h="156210">
                    <a:moveTo>
                      <a:pt x="154686" y="156210"/>
                    </a:moveTo>
                    <a:lnTo>
                      <a:pt x="0" y="156210"/>
                    </a:lnTo>
                    <a:lnTo>
                      <a:pt x="0" y="151638"/>
                    </a:lnTo>
                    <a:lnTo>
                      <a:pt x="0" y="115752"/>
                    </a:lnTo>
                    <a:lnTo>
                      <a:pt x="0" y="80010"/>
                    </a:lnTo>
                    <a:lnTo>
                      <a:pt x="0" y="44267"/>
                    </a:lnTo>
                    <a:lnTo>
                      <a:pt x="0" y="8382"/>
                    </a:lnTo>
                    <a:lnTo>
                      <a:pt x="0" y="762"/>
                    </a:lnTo>
                    <a:lnTo>
                      <a:pt x="1524" y="0"/>
                    </a:lnTo>
                    <a:lnTo>
                      <a:pt x="153924" y="0"/>
                    </a:lnTo>
                    <a:lnTo>
                      <a:pt x="154686" y="762"/>
                    </a:lnTo>
                    <a:lnTo>
                      <a:pt x="154686" y="6858"/>
                    </a:lnTo>
                    <a:lnTo>
                      <a:pt x="155114" y="43314"/>
                    </a:lnTo>
                    <a:lnTo>
                      <a:pt x="155257" y="79629"/>
                    </a:lnTo>
                    <a:lnTo>
                      <a:pt x="155114" y="115943"/>
                    </a:lnTo>
                    <a:lnTo>
                      <a:pt x="154686" y="152400"/>
                    </a:lnTo>
                    <a:lnTo>
                      <a:pt x="154686" y="153162"/>
                    </a:lnTo>
                    <a:lnTo>
                      <a:pt x="154686" y="154686"/>
                    </a:lnTo>
                    <a:lnTo>
                      <a:pt x="154686" y="156210"/>
                    </a:lnTo>
                    <a:close/>
                  </a:path>
                </a:pathLst>
              </a:custGeom>
              <a:ln w="5118">
                <a:solidFill>
                  <a:srgbClr val="141515"/>
                </a:solidFill>
              </a:ln>
            </p:spPr>
            <p:txBody>
              <a:bodyPr wrap="square" lIns="0" tIns="0" rIns="0" bIns="0" rtlCol="0"/>
              <a:lstStyle/>
              <a:p>
                <a:endParaRPr/>
              </a:p>
            </p:txBody>
          </p:sp>
          <p:sp>
            <p:nvSpPr>
              <p:cNvPr id="52" name="object 50">
                <a:extLst>
                  <a:ext uri="{FF2B5EF4-FFF2-40B4-BE49-F238E27FC236}">
                    <a16:creationId xmlns:a16="http://schemas.microsoft.com/office/drawing/2014/main" id="{27B57A1C-520F-5DD1-9F48-6894EA7AC13E}"/>
                  </a:ext>
                </a:extLst>
              </p:cNvPr>
              <p:cNvSpPr/>
              <p:nvPr/>
            </p:nvSpPr>
            <p:spPr>
              <a:xfrm>
                <a:off x="4780026" y="2581655"/>
                <a:ext cx="155575" cy="156210"/>
              </a:xfrm>
              <a:custGeom>
                <a:avLst/>
                <a:gdLst/>
                <a:ahLst/>
                <a:cxnLst/>
                <a:rect l="l" t="t" r="r" b="b"/>
                <a:pathLst>
                  <a:path w="155575" h="156210">
                    <a:moveTo>
                      <a:pt x="155448" y="156210"/>
                    </a:moveTo>
                    <a:lnTo>
                      <a:pt x="155448" y="762"/>
                    </a:lnTo>
                    <a:lnTo>
                      <a:pt x="153924" y="0"/>
                    </a:lnTo>
                    <a:lnTo>
                      <a:pt x="1524" y="0"/>
                    </a:lnTo>
                    <a:lnTo>
                      <a:pt x="0" y="762"/>
                    </a:lnTo>
                    <a:lnTo>
                      <a:pt x="0" y="156210"/>
                    </a:lnTo>
                    <a:lnTo>
                      <a:pt x="63246" y="156210"/>
                    </a:lnTo>
                    <a:lnTo>
                      <a:pt x="63246" y="7619"/>
                    </a:lnTo>
                    <a:lnTo>
                      <a:pt x="74676" y="7619"/>
                    </a:lnTo>
                    <a:lnTo>
                      <a:pt x="74676" y="53340"/>
                    </a:lnTo>
                    <a:lnTo>
                      <a:pt x="80772" y="53340"/>
                    </a:lnTo>
                    <a:lnTo>
                      <a:pt x="80772" y="7619"/>
                    </a:lnTo>
                    <a:lnTo>
                      <a:pt x="92964" y="7619"/>
                    </a:lnTo>
                    <a:lnTo>
                      <a:pt x="92964" y="122682"/>
                    </a:lnTo>
                    <a:lnTo>
                      <a:pt x="104394" y="122682"/>
                    </a:lnTo>
                    <a:lnTo>
                      <a:pt x="104394" y="121157"/>
                    </a:lnTo>
                    <a:lnTo>
                      <a:pt x="105156" y="122682"/>
                    </a:lnTo>
                    <a:lnTo>
                      <a:pt x="105156" y="156210"/>
                    </a:lnTo>
                    <a:lnTo>
                      <a:pt x="118110" y="156210"/>
                    </a:lnTo>
                    <a:lnTo>
                      <a:pt x="118110" y="123443"/>
                    </a:lnTo>
                    <a:lnTo>
                      <a:pt x="119634" y="122682"/>
                    </a:lnTo>
                    <a:lnTo>
                      <a:pt x="139446" y="122682"/>
                    </a:lnTo>
                    <a:lnTo>
                      <a:pt x="140970" y="124205"/>
                    </a:lnTo>
                    <a:lnTo>
                      <a:pt x="140970" y="156210"/>
                    </a:lnTo>
                    <a:lnTo>
                      <a:pt x="155448" y="156210"/>
                    </a:lnTo>
                    <a:close/>
                  </a:path>
                  <a:path w="155575" h="156210">
                    <a:moveTo>
                      <a:pt x="92964" y="122682"/>
                    </a:moveTo>
                    <a:lnTo>
                      <a:pt x="92964" y="60960"/>
                    </a:lnTo>
                    <a:lnTo>
                      <a:pt x="63246" y="60960"/>
                    </a:lnTo>
                    <a:lnTo>
                      <a:pt x="63246" y="156210"/>
                    </a:lnTo>
                    <a:lnTo>
                      <a:pt x="80010" y="156210"/>
                    </a:lnTo>
                    <a:lnTo>
                      <a:pt x="80010" y="122682"/>
                    </a:lnTo>
                    <a:lnTo>
                      <a:pt x="82296" y="121157"/>
                    </a:lnTo>
                    <a:lnTo>
                      <a:pt x="82296" y="122682"/>
                    </a:lnTo>
                    <a:lnTo>
                      <a:pt x="92964" y="122682"/>
                    </a:lnTo>
                    <a:close/>
                  </a:path>
                  <a:path w="155575" h="156210">
                    <a:moveTo>
                      <a:pt x="82296" y="122682"/>
                    </a:moveTo>
                    <a:lnTo>
                      <a:pt x="82296" y="121157"/>
                    </a:lnTo>
                    <a:lnTo>
                      <a:pt x="80010" y="122682"/>
                    </a:lnTo>
                    <a:lnTo>
                      <a:pt x="82296" y="122682"/>
                    </a:lnTo>
                    <a:close/>
                  </a:path>
                  <a:path w="155575" h="156210">
                    <a:moveTo>
                      <a:pt x="105156" y="156210"/>
                    </a:moveTo>
                    <a:lnTo>
                      <a:pt x="105156" y="122682"/>
                    </a:lnTo>
                    <a:lnTo>
                      <a:pt x="104394" y="122682"/>
                    </a:lnTo>
                    <a:lnTo>
                      <a:pt x="104394" y="144780"/>
                    </a:lnTo>
                    <a:lnTo>
                      <a:pt x="103632" y="146304"/>
                    </a:lnTo>
                    <a:lnTo>
                      <a:pt x="83058" y="146304"/>
                    </a:lnTo>
                    <a:lnTo>
                      <a:pt x="82296" y="144780"/>
                    </a:lnTo>
                    <a:lnTo>
                      <a:pt x="82296" y="122682"/>
                    </a:lnTo>
                    <a:lnTo>
                      <a:pt x="80010" y="122682"/>
                    </a:lnTo>
                    <a:lnTo>
                      <a:pt x="80010" y="156210"/>
                    </a:lnTo>
                    <a:lnTo>
                      <a:pt x="105156" y="156210"/>
                    </a:lnTo>
                    <a:close/>
                  </a:path>
                  <a:path w="155575" h="156210">
                    <a:moveTo>
                      <a:pt x="105156" y="122682"/>
                    </a:moveTo>
                    <a:lnTo>
                      <a:pt x="104394" y="121157"/>
                    </a:lnTo>
                    <a:lnTo>
                      <a:pt x="104394" y="122682"/>
                    </a:lnTo>
                    <a:lnTo>
                      <a:pt x="105156" y="122682"/>
                    </a:lnTo>
                    <a:close/>
                  </a:path>
                  <a:path w="155575" h="156210">
                    <a:moveTo>
                      <a:pt x="140970" y="156210"/>
                    </a:moveTo>
                    <a:lnTo>
                      <a:pt x="140970" y="145542"/>
                    </a:lnTo>
                    <a:lnTo>
                      <a:pt x="139446" y="146304"/>
                    </a:lnTo>
                    <a:lnTo>
                      <a:pt x="118872" y="146304"/>
                    </a:lnTo>
                    <a:lnTo>
                      <a:pt x="118110" y="144780"/>
                    </a:lnTo>
                    <a:lnTo>
                      <a:pt x="118110" y="156210"/>
                    </a:lnTo>
                    <a:lnTo>
                      <a:pt x="140970" y="156210"/>
                    </a:lnTo>
                    <a:close/>
                  </a:path>
                </a:pathLst>
              </a:custGeom>
              <a:solidFill>
                <a:srgbClr val="D7D4CD"/>
              </a:solidFill>
            </p:spPr>
            <p:txBody>
              <a:bodyPr wrap="square" lIns="0" tIns="0" rIns="0" bIns="0" rtlCol="0"/>
              <a:lstStyle/>
              <a:p>
                <a:endParaRPr/>
              </a:p>
            </p:txBody>
          </p:sp>
          <p:sp>
            <p:nvSpPr>
              <p:cNvPr id="53" name="object 51">
                <a:extLst>
                  <a:ext uri="{FF2B5EF4-FFF2-40B4-BE49-F238E27FC236}">
                    <a16:creationId xmlns:a16="http://schemas.microsoft.com/office/drawing/2014/main" id="{08206A7F-6592-7F2C-4C75-9F1E7075A9A5}"/>
                  </a:ext>
                </a:extLst>
              </p:cNvPr>
              <p:cNvSpPr/>
              <p:nvPr/>
            </p:nvSpPr>
            <p:spPr>
              <a:xfrm>
                <a:off x="4860036" y="2702813"/>
                <a:ext cx="25400" cy="25400"/>
              </a:xfrm>
              <a:custGeom>
                <a:avLst/>
                <a:gdLst/>
                <a:ahLst/>
                <a:cxnLst/>
                <a:rect l="l" t="t" r="r" b="b"/>
                <a:pathLst>
                  <a:path w="25400" h="25400">
                    <a:moveTo>
                      <a:pt x="2286" y="12191"/>
                    </a:moveTo>
                    <a:lnTo>
                      <a:pt x="2286" y="16001"/>
                    </a:lnTo>
                    <a:lnTo>
                      <a:pt x="2286" y="19049"/>
                    </a:lnTo>
                    <a:lnTo>
                      <a:pt x="2286" y="21335"/>
                    </a:lnTo>
                    <a:lnTo>
                      <a:pt x="2286" y="23621"/>
                    </a:lnTo>
                    <a:lnTo>
                      <a:pt x="3048" y="25145"/>
                    </a:lnTo>
                    <a:lnTo>
                      <a:pt x="6096" y="25145"/>
                    </a:lnTo>
                    <a:lnTo>
                      <a:pt x="10668" y="25145"/>
                    </a:lnTo>
                    <a:lnTo>
                      <a:pt x="16002" y="25145"/>
                    </a:lnTo>
                    <a:lnTo>
                      <a:pt x="20574" y="25145"/>
                    </a:lnTo>
                    <a:lnTo>
                      <a:pt x="23622" y="25145"/>
                    </a:lnTo>
                    <a:lnTo>
                      <a:pt x="24384" y="23621"/>
                    </a:lnTo>
                    <a:lnTo>
                      <a:pt x="24384" y="0"/>
                    </a:lnTo>
                    <a:lnTo>
                      <a:pt x="25146" y="1523"/>
                    </a:lnTo>
                    <a:lnTo>
                      <a:pt x="13716" y="1523"/>
                    </a:lnTo>
                    <a:lnTo>
                      <a:pt x="0" y="1523"/>
                    </a:lnTo>
                    <a:lnTo>
                      <a:pt x="2286" y="0"/>
                    </a:lnTo>
                    <a:lnTo>
                      <a:pt x="2286" y="12191"/>
                    </a:lnTo>
                    <a:close/>
                  </a:path>
                </a:pathLst>
              </a:custGeom>
              <a:ln w="5118">
                <a:solidFill>
                  <a:srgbClr val="141515"/>
                </a:solidFill>
              </a:ln>
            </p:spPr>
            <p:txBody>
              <a:bodyPr wrap="square" lIns="0" tIns="0" rIns="0" bIns="0" rtlCol="0"/>
              <a:lstStyle/>
              <a:p>
                <a:endParaRPr/>
              </a:p>
            </p:txBody>
          </p:sp>
          <p:sp>
            <p:nvSpPr>
              <p:cNvPr id="54" name="object 52">
                <a:extLst>
                  <a:ext uri="{FF2B5EF4-FFF2-40B4-BE49-F238E27FC236}">
                    <a16:creationId xmlns:a16="http://schemas.microsoft.com/office/drawing/2014/main" id="{D2E148CC-8F9B-DEF3-6C69-A451E6F6DDE9}"/>
                  </a:ext>
                </a:extLst>
              </p:cNvPr>
              <p:cNvSpPr/>
              <p:nvPr/>
            </p:nvSpPr>
            <p:spPr>
              <a:xfrm>
                <a:off x="4898136" y="2704337"/>
                <a:ext cx="22860" cy="24130"/>
              </a:xfrm>
              <a:custGeom>
                <a:avLst/>
                <a:gdLst/>
                <a:ahLst/>
                <a:cxnLst/>
                <a:rect l="l" t="t" r="r" b="b"/>
                <a:pathLst>
                  <a:path w="22860" h="24130">
                    <a:moveTo>
                      <a:pt x="22860" y="12191"/>
                    </a:moveTo>
                    <a:lnTo>
                      <a:pt x="22860" y="9143"/>
                    </a:lnTo>
                    <a:lnTo>
                      <a:pt x="22860" y="6857"/>
                    </a:lnTo>
                    <a:lnTo>
                      <a:pt x="22860" y="3809"/>
                    </a:lnTo>
                    <a:lnTo>
                      <a:pt x="22860" y="1523"/>
                    </a:lnTo>
                    <a:lnTo>
                      <a:pt x="21336" y="0"/>
                    </a:lnTo>
                    <a:lnTo>
                      <a:pt x="19050" y="0"/>
                    </a:lnTo>
                    <a:lnTo>
                      <a:pt x="13716" y="0"/>
                    </a:lnTo>
                    <a:lnTo>
                      <a:pt x="9144" y="0"/>
                    </a:lnTo>
                    <a:lnTo>
                      <a:pt x="3810" y="0"/>
                    </a:lnTo>
                    <a:lnTo>
                      <a:pt x="1524" y="0"/>
                    </a:lnTo>
                    <a:lnTo>
                      <a:pt x="0" y="761"/>
                    </a:lnTo>
                    <a:lnTo>
                      <a:pt x="0" y="22097"/>
                    </a:lnTo>
                    <a:lnTo>
                      <a:pt x="762" y="23621"/>
                    </a:lnTo>
                    <a:lnTo>
                      <a:pt x="3810" y="23621"/>
                    </a:lnTo>
                    <a:lnTo>
                      <a:pt x="8382" y="23621"/>
                    </a:lnTo>
                    <a:lnTo>
                      <a:pt x="13716" y="23621"/>
                    </a:lnTo>
                    <a:lnTo>
                      <a:pt x="19050" y="23621"/>
                    </a:lnTo>
                    <a:lnTo>
                      <a:pt x="21336" y="23621"/>
                    </a:lnTo>
                    <a:lnTo>
                      <a:pt x="22860" y="22859"/>
                    </a:lnTo>
                    <a:lnTo>
                      <a:pt x="22860" y="19811"/>
                    </a:lnTo>
                    <a:lnTo>
                      <a:pt x="22860" y="17525"/>
                    </a:lnTo>
                    <a:lnTo>
                      <a:pt x="22860" y="14477"/>
                    </a:lnTo>
                    <a:lnTo>
                      <a:pt x="22860" y="12191"/>
                    </a:lnTo>
                    <a:close/>
                  </a:path>
                </a:pathLst>
              </a:custGeom>
              <a:ln w="5118">
                <a:solidFill>
                  <a:srgbClr val="141515"/>
                </a:solidFill>
              </a:ln>
            </p:spPr>
            <p:txBody>
              <a:bodyPr wrap="square" lIns="0" tIns="0" rIns="0" bIns="0" rtlCol="0"/>
              <a:lstStyle/>
              <a:p>
                <a:endParaRPr/>
              </a:p>
            </p:txBody>
          </p:sp>
          <p:sp>
            <p:nvSpPr>
              <p:cNvPr id="55" name="object 53">
                <a:extLst>
                  <a:ext uri="{FF2B5EF4-FFF2-40B4-BE49-F238E27FC236}">
                    <a16:creationId xmlns:a16="http://schemas.microsoft.com/office/drawing/2014/main" id="{8310929C-9A7C-BC5C-48DF-5E1D7420982F}"/>
                  </a:ext>
                </a:extLst>
              </p:cNvPr>
              <p:cNvSpPr/>
              <p:nvPr/>
            </p:nvSpPr>
            <p:spPr>
              <a:xfrm>
                <a:off x="4843272" y="2589275"/>
                <a:ext cx="29845" cy="53340"/>
              </a:xfrm>
              <a:custGeom>
                <a:avLst/>
                <a:gdLst/>
                <a:ahLst/>
                <a:cxnLst/>
                <a:rect l="l" t="t" r="r" b="b"/>
                <a:pathLst>
                  <a:path w="29845" h="53339">
                    <a:moveTo>
                      <a:pt x="11429" y="45720"/>
                    </a:moveTo>
                    <a:lnTo>
                      <a:pt x="11429" y="0"/>
                    </a:lnTo>
                    <a:lnTo>
                      <a:pt x="0" y="0"/>
                    </a:lnTo>
                    <a:lnTo>
                      <a:pt x="0" y="53340"/>
                    </a:lnTo>
                    <a:lnTo>
                      <a:pt x="29717" y="53340"/>
                    </a:lnTo>
                    <a:lnTo>
                      <a:pt x="29717" y="0"/>
                    </a:lnTo>
                    <a:lnTo>
                      <a:pt x="17525" y="0"/>
                    </a:lnTo>
                    <a:lnTo>
                      <a:pt x="17525" y="45720"/>
                    </a:lnTo>
                    <a:lnTo>
                      <a:pt x="11429" y="45720"/>
                    </a:lnTo>
                    <a:close/>
                  </a:path>
                </a:pathLst>
              </a:custGeom>
              <a:ln w="5118">
                <a:solidFill>
                  <a:srgbClr val="141515"/>
                </a:solidFill>
              </a:ln>
            </p:spPr>
            <p:txBody>
              <a:bodyPr wrap="square" lIns="0" tIns="0" rIns="0" bIns="0" rtlCol="0"/>
              <a:lstStyle/>
              <a:p>
                <a:endParaRPr/>
              </a:p>
            </p:txBody>
          </p:sp>
          <p:sp>
            <p:nvSpPr>
              <p:cNvPr id="56" name="object 54">
                <a:extLst>
                  <a:ext uri="{FF2B5EF4-FFF2-40B4-BE49-F238E27FC236}">
                    <a16:creationId xmlns:a16="http://schemas.microsoft.com/office/drawing/2014/main" id="{1B96056A-8BF5-49A1-B8D3-A2EE41A8D325}"/>
                  </a:ext>
                </a:extLst>
              </p:cNvPr>
              <p:cNvSpPr/>
              <p:nvPr/>
            </p:nvSpPr>
            <p:spPr>
              <a:xfrm>
                <a:off x="4780026" y="2581655"/>
                <a:ext cx="155575" cy="156210"/>
              </a:xfrm>
              <a:custGeom>
                <a:avLst/>
                <a:gdLst/>
                <a:ahLst/>
                <a:cxnLst/>
                <a:rect l="l" t="t" r="r" b="b"/>
                <a:pathLst>
                  <a:path w="155575" h="156210">
                    <a:moveTo>
                      <a:pt x="0" y="156210"/>
                    </a:moveTo>
                    <a:lnTo>
                      <a:pt x="0" y="151638"/>
                    </a:lnTo>
                    <a:lnTo>
                      <a:pt x="0" y="115752"/>
                    </a:lnTo>
                    <a:lnTo>
                      <a:pt x="0" y="80010"/>
                    </a:lnTo>
                    <a:lnTo>
                      <a:pt x="0" y="44267"/>
                    </a:lnTo>
                    <a:lnTo>
                      <a:pt x="0" y="8382"/>
                    </a:lnTo>
                    <a:lnTo>
                      <a:pt x="0" y="762"/>
                    </a:lnTo>
                    <a:lnTo>
                      <a:pt x="1523" y="0"/>
                    </a:lnTo>
                    <a:lnTo>
                      <a:pt x="9143" y="0"/>
                    </a:lnTo>
                    <a:lnTo>
                      <a:pt x="43886" y="0"/>
                    </a:lnTo>
                    <a:lnTo>
                      <a:pt x="78486" y="0"/>
                    </a:lnTo>
                    <a:lnTo>
                      <a:pt x="113085" y="0"/>
                    </a:lnTo>
                    <a:lnTo>
                      <a:pt x="147828" y="0"/>
                    </a:lnTo>
                    <a:lnTo>
                      <a:pt x="153924" y="0"/>
                    </a:lnTo>
                    <a:lnTo>
                      <a:pt x="155448" y="762"/>
                    </a:lnTo>
                    <a:lnTo>
                      <a:pt x="155448" y="156210"/>
                    </a:lnTo>
                    <a:lnTo>
                      <a:pt x="0" y="156210"/>
                    </a:lnTo>
                    <a:close/>
                  </a:path>
                </a:pathLst>
              </a:custGeom>
              <a:ln w="5118">
                <a:solidFill>
                  <a:srgbClr val="141515"/>
                </a:solidFill>
              </a:ln>
            </p:spPr>
            <p:txBody>
              <a:bodyPr wrap="square" lIns="0" tIns="0" rIns="0" bIns="0" rtlCol="0"/>
              <a:lstStyle/>
              <a:p>
                <a:endParaRPr/>
              </a:p>
            </p:txBody>
          </p:sp>
          <p:sp>
            <p:nvSpPr>
              <p:cNvPr id="57" name="object 55">
                <a:extLst>
                  <a:ext uri="{FF2B5EF4-FFF2-40B4-BE49-F238E27FC236}">
                    <a16:creationId xmlns:a16="http://schemas.microsoft.com/office/drawing/2014/main" id="{90E18E8A-7B07-6606-35BB-E6C83AE62AF2}"/>
                  </a:ext>
                </a:extLst>
              </p:cNvPr>
              <p:cNvSpPr/>
              <p:nvPr/>
            </p:nvSpPr>
            <p:spPr>
              <a:xfrm>
                <a:off x="4780026" y="2302001"/>
                <a:ext cx="155575" cy="157480"/>
              </a:xfrm>
              <a:custGeom>
                <a:avLst/>
                <a:gdLst/>
                <a:ahLst/>
                <a:cxnLst/>
                <a:rect l="l" t="t" r="r" b="b"/>
                <a:pathLst>
                  <a:path w="155575" h="157480">
                    <a:moveTo>
                      <a:pt x="155448" y="156972"/>
                    </a:moveTo>
                    <a:lnTo>
                      <a:pt x="155448" y="1524"/>
                    </a:lnTo>
                    <a:lnTo>
                      <a:pt x="154686" y="0"/>
                    </a:lnTo>
                    <a:lnTo>
                      <a:pt x="1524" y="0"/>
                    </a:lnTo>
                    <a:lnTo>
                      <a:pt x="0" y="1524"/>
                    </a:lnTo>
                    <a:lnTo>
                      <a:pt x="0" y="153924"/>
                    </a:lnTo>
                    <a:lnTo>
                      <a:pt x="762" y="155448"/>
                    </a:lnTo>
                    <a:lnTo>
                      <a:pt x="762" y="156972"/>
                    </a:lnTo>
                    <a:lnTo>
                      <a:pt x="62484" y="156972"/>
                    </a:lnTo>
                    <a:lnTo>
                      <a:pt x="62484" y="9144"/>
                    </a:lnTo>
                    <a:lnTo>
                      <a:pt x="64008" y="7620"/>
                    </a:lnTo>
                    <a:lnTo>
                      <a:pt x="67056" y="8382"/>
                    </a:lnTo>
                    <a:lnTo>
                      <a:pt x="74676" y="8382"/>
                    </a:lnTo>
                    <a:lnTo>
                      <a:pt x="74676" y="54102"/>
                    </a:lnTo>
                    <a:lnTo>
                      <a:pt x="80772" y="54102"/>
                    </a:lnTo>
                    <a:lnTo>
                      <a:pt x="80772" y="8382"/>
                    </a:lnTo>
                    <a:lnTo>
                      <a:pt x="92964" y="8382"/>
                    </a:lnTo>
                    <a:lnTo>
                      <a:pt x="92964" y="123444"/>
                    </a:lnTo>
                    <a:lnTo>
                      <a:pt x="104394" y="123444"/>
                    </a:lnTo>
                    <a:lnTo>
                      <a:pt x="104394" y="121920"/>
                    </a:lnTo>
                    <a:lnTo>
                      <a:pt x="105156" y="123444"/>
                    </a:lnTo>
                    <a:lnTo>
                      <a:pt x="105156" y="147066"/>
                    </a:lnTo>
                    <a:lnTo>
                      <a:pt x="105918" y="147066"/>
                    </a:lnTo>
                    <a:lnTo>
                      <a:pt x="105918" y="156972"/>
                    </a:lnTo>
                    <a:lnTo>
                      <a:pt x="117348" y="156972"/>
                    </a:lnTo>
                    <a:lnTo>
                      <a:pt x="117348" y="147066"/>
                    </a:lnTo>
                    <a:lnTo>
                      <a:pt x="118110" y="147066"/>
                    </a:lnTo>
                    <a:lnTo>
                      <a:pt x="118110" y="124968"/>
                    </a:lnTo>
                    <a:lnTo>
                      <a:pt x="118872" y="123444"/>
                    </a:lnTo>
                    <a:lnTo>
                      <a:pt x="139446" y="123444"/>
                    </a:lnTo>
                    <a:lnTo>
                      <a:pt x="140970" y="124206"/>
                    </a:lnTo>
                    <a:lnTo>
                      <a:pt x="140970" y="147066"/>
                    </a:lnTo>
                    <a:lnTo>
                      <a:pt x="143256" y="147066"/>
                    </a:lnTo>
                    <a:lnTo>
                      <a:pt x="143256" y="156972"/>
                    </a:lnTo>
                    <a:lnTo>
                      <a:pt x="155448" y="156972"/>
                    </a:lnTo>
                    <a:close/>
                  </a:path>
                  <a:path w="155575" h="157480">
                    <a:moveTo>
                      <a:pt x="62805" y="23610"/>
                    </a:moveTo>
                    <a:lnTo>
                      <a:pt x="62484" y="12192"/>
                    </a:lnTo>
                    <a:lnTo>
                      <a:pt x="62484" y="57150"/>
                    </a:lnTo>
                    <a:lnTo>
                      <a:pt x="62805" y="23610"/>
                    </a:lnTo>
                    <a:close/>
                  </a:path>
                  <a:path w="155575" h="157480">
                    <a:moveTo>
                      <a:pt x="92964" y="123444"/>
                    </a:moveTo>
                    <a:lnTo>
                      <a:pt x="92964" y="61722"/>
                    </a:lnTo>
                    <a:lnTo>
                      <a:pt x="63246" y="61722"/>
                    </a:lnTo>
                    <a:lnTo>
                      <a:pt x="63246" y="60198"/>
                    </a:lnTo>
                    <a:lnTo>
                      <a:pt x="62484" y="58674"/>
                    </a:lnTo>
                    <a:lnTo>
                      <a:pt x="62484" y="156972"/>
                    </a:lnTo>
                    <a:lnTo>
                      <a:pt x="80772" y="156972"/>
                    </a:lnTo>
                    <a:lnTo>
                      <a:pt x="80772" y="147066"/>
                    </a:lnTo>
                    <a:lnTo>
                      <a:pt x="82296" y="147066"/>
                    </a:lnTo>
                    <a:lnTo>
                      <a:pt x="82296" y="123444"/>
                    </a:lnTo>
                    <a:lnTo>
                      <a:pt x="92964" y="123444"/>
                    </a:lnTo>
                    <a:close/>
                  </a:path>
                  <a:path w="155575" h="157480">
                    <a:moveTo>
                      <a:pt x="105918" y="147066"/>
                    </a:moveTo>
                    <a:lnTo>
                      <a:pt x="80772" y="147066"/>
                    </a:lnTo>
                    <a:lnTo>
                      <a:pt x="82296" y="148590"/>
                    </a:lnTo>
                    <a:lnTo>
                      <a:pt x="82296" y="156972"/>
                    </a:lnTo>
                    <a:lnTo>
                      <a:pt x="104394" y="156972"/>
                    </a:lnTo>
                    <a:lnTo>
                      <a:pt x="104394" y="148590"/>
                    </a:lnTo>
                    <a:lnTo>
                      <a:pt x="105918" y="147066"/>
                    </a:lnTo>
                    <a:close/>
                  </a:path>
                  <a:path w="155575" h="157480">
                    <a:moveTo>
                      <a:pt x="82296" y="156972"/>
                    </a:moveTo>
                    <a:lnTo>
                      <a:pt x="82296" y="148590"/>
                    </a:lnTo>
                    <a:lnTo>
                      <a:pt x="80772" y="147066"/>
                    </a:lnTo>
                    <a:lnTo>
                      <a:pt x="80772" y="156972"/>
                    </a:lnTo>
                    <a:lnTo>
                      <a:pt x="82296" y="156972"/>
                    </a:lnTo>
                    <a:close/>
                  </a:path>
                  <a:path w="155575" h="157480">
                    <a:moveTo>
                      <a:pt x="105156" y="123444"/>
                    </a:moveTo>
                    <a:lnTo>
                      <a:pt x="104394" y="121920"/>
                    </a:lnTo>
                    <a:lnTo>
                      <a:pt x="104394" y="123444"/>
                    </a:lnTo>
                    <a:lnTo>
                      <a:pt x="105156" y="123444"/>
                    </a:lnTo>
                    <a:close/>
                  </a:path>
                  <a:path w="155575" h="157480">
                    <a:moveTo>
                      <a:pt x="105156" y="147066"/>
                    </a:moveTo>
                    <a:lnTo>
                      <a:pt x="105156" y="123444"/>
                    </a:lnTo>
                    <a:lnTo>
                      <a:pt x="104394" y="123444"/>
                    </a:lnTo>
                    <a:lnTo>
                      <a:pt x="104394" y="147066"/>
                    </a:lnTo>
                    <a:lnTo>
                      <a:pt x="105156" y="147066"/>
                    </a:lnTo>
                    <a:close/>
                  </a:path>
                  <a:path w="155575" h="157480">
                    <a:moveTo>
                      <a:pt x="105918" y="156972"/>
                    </a:moveTo>
                    <a:lnTo>
                      <a:pt x="105918" y="147066"/>
                    </a:lnTo>
                    <a:lnTo>
                      <a:pt x="104394" y="148590"/>
                    </a:lnTo>
                    <a:lnTo>
                      <a:pt x="104394" y="156972"/>
                    </a:lnTo>
                    <a:lnTo>
                      <a:pt x="105918" y="156972"/>
                    </a:lnTo>
                    <a:close/>
                  </a:path>
                  <a:path w="155575" h="157480">
                    <a:moveTo>
                      <a:pt x="140297" y="147066"/>
                    </a:moveTo>
                    <a:lnTo>
                      <a:pt x="117348" y="147066"/>
                    </a:lnTo>
                    <a:lnTo>
                      <a:pt x="118110" y="148590"/>
                    </a:lnTo>
                    <a:lnTo>
                      <a:pt x="118110" y="156972"/>
                    </a:lnTo>
                    <a:lnTo>
                      <a:pt x="140208" y="156972"/>
                    </a:lnTo>
                    <a:lnTo>
                      <a:pt x="140208" y="148590"/>
                    </a:lnTo>
                    <a:lnTo>
                      <a:pt x="140297" y="147066"/>
                    </a:lnTo>
                    <a:close/>
                  </a:path>
                  <a:path w="155575" h="157480">
                    <a:moveTo>
                      <a:pt x="118110" y="156972"/>
                    </a:moveTo>
                    <a:lnTo>
                      <a:pt x="118110" y="148590"/>
                    </a:lnTo>
                    <a:lnTo>
                      <a:pt x="117348" y="147066"/>
                    </a:lnTo>
                    <a:lnTo>
                      <a:pt x="117348" y="156972"/>
                    </a:lnTo>
                    <a:lnTo>
                      <a:pt x="118110" y="156972"/>
                    </a:lnTo>
                    <a:close/>
                  </a:path>
                  <a:path w="155575" h="157480">
                    <a:moveTo>
                      <a:pt x="143256" y="147066"/>
                    </a:moveTo>
                    <a:lnTo>
                      <a:pt x="140297" y="147066"/>
                    </a:lnTo>
                    <a:lnTo>
                      <a:pt x="140208" y="148590"/>
                    </a:lnTo>
                    <a:lnTo>
                      <a:pt x="143256" y="147066"/>
                    </a:lnTo>
                    <a:close/>
                  </a:path>
                  <a:path w="155575" h="157480">
                    <a:moveTo>
                      <a:pt x="143256" y="156972"/>
                    </a:moveTo>
                    <a:lnTo>
                      <a:pt x="143256" y="147066"/>
                    </a:lnTo>
                    <a:lnTo>
                      <a:pt x="140208" y="148590"/>
                    </a:lnTo>
                    <a:lnTo>
                      <a:pt x="140208" y="156972"/>
                    </a:lnTo>
                    <a:lnTo>
                      <a:pt x="143256" y="156972"/>
                    </a:lnTo>
                    <a:close/>
                  </a:path>
                  <a:path w="155575" h="157480">
                    <a:moveTo>
                      <a:pt x="140970" y="147066"/>
                    </a:moveTo>
                    <a:lnTo>
                      <a:pt x="140970" y="135636"/>
                    </a:lnTo>
                    <a:lnTo>
                      <a:pt x="140297" y="147066"/>
                    </a:lnTo>
                    <a:lnTo>
                      <a:pt x="140970" y="147066"/>
                    </a:lnTo>
                    <a:close/>
                  </a:path>
                </a:pathLst>
              </a:custGeom>
              <a:solidFill>
                <a:srgbClr val="D7D4CD"/>
              </a:solidFill>
            </p:spPr>
            <p:txBody>
              <a:bodyPr wrap="square" lIns="0" tIns="0" rIns="0" bIns="0" rtlCol="0"/>
              <a:lstStyle/>
              <a:p>
                <a:endParaRPr/>
              </a:p>
            </p:txBody>
          </p:sp>
          <p:sp>
            <p:nvSpPr>
              <p:cNvPr id="58" name="object 56">
                <a:extLst>
                  <a:ext uri="{FF2B5EF4-FFF2-40B4-BE49-F238E27FC236}">
                    <a16:creationId xmlns:a16="http://schemas.microsoft.com/office/drawing/2014/main" id="{6A22ED44-C917-196E-E0AF-D26E27EEB926}"/>
                  </a:ext>
                </a:extLst>
              </p:cNvPr>
              <p:cNvSpPr/>
              <p:nvPr/>
            </p:nvSpPr>
            <p:spPr>
              <a:xfrm>
                <a:off x="4897373" y="2425445"/>
                <a:ext cx="26034" cy="25400"/>
              </a:xfrm>
              <a:custGeom>
                <a:avLst/>
                <a:gdLst/>
                <a:ahLst/>
                <a:cxnLst/>
                <a:rect l="l" t="t" r="r" b="b"/>
                <a:pathLst>
                  <a:path w="26035" h="25400">
                    <a:moveTo>
                      <a:pt x="23622" y="12191"/>
                    </a:moveTo>
                    <a:lnTo>
                      <a:pt x="23622" y="9143"/>
                    </a:lnTo>
                    <a:lnTo>
                      <a:pt x="23622" y="6095"/>
                    </a:lnTo>
                    <a:lnTo>
                      <a:pt x="23622" y="3809"/>
                    </a:lnTo>
                    <a:lnTo>
                      <a:pt x="23622" y="761"/>
                    </a:lnTo>
                    <a:lnTo>
                      <a:pt x="22098" y="0"/>
                    </a:lnTo>
                    <a:lnTo>
                      <a:pt x="19812" y="0"/>
                    </a:lnTo>
                    <a:lnTo>
                      <a:pt x="14478" y="0"/>
                    </a:lnTo>
                    <a:lnTo>
                      <a:pt x="9906" y="0"/>
                    </a:lnTo>
                    <a:lnTo>
                      <a:pt x="4572" y="0"/>
                    </a:lnTo>
                    <a:lnTo>
                      <a:pt x="1524" y="0"/>
                    </a:lnTo>
                    <a:lnTo>
                      <a:pt x="762" y="1523"/>
                    </a:lnTo>
                    <a:lnTo>
                      <a:pt x="762" y="25145"/>
                    </a:lnTo>
                    <a:lnTo>
                      <a:pt x="0" y="23621"/>
                    </a:lnTo>
                    <a:lnTo>
                      <a:pt x="11430" y="23621"/>
                    </a:lnTo>
                    <a:lnTo>
                      <a:pt x="25908" y="23621"/>
                    </a:lnTo>
                    <a:lnTo>
                      <a:pt x="22860" y="25145"/>
                    </a:lnTo>
                    <a:lnTo>
                      <a:pt x="23622" y="12191"/>
                    </a:lnTo>
                    <a:close/>
                  </a:path>
                </a:pathLst>
              </a:custGeom>
              <a:ln w="5118">
                <a:solidFill>
                  <a:srgbClr val="141515"/>
                </a:solidFill>
              </a:ln>
            </p:spPr>
            <p:txBody>
              <a:bodyPr wrap="square" lIns="0" tIns="0" rIns="0" bIns="0" rtlCol="0"/>
              <a:lstStyle/>
              <a:p>
                <a:endParaRPr/>
              </a:p>
            </p:txBody>
          </p:sp>
          <p:sp>
            <p:nvSpPr>
              <p:cNvPr id="59" name="object 57">
                <a:extLst>
                  <a:ext uri="{FF2B5EF4-FFF2-40B4-BE49-F238E27FC236}">
                    <a16:creationId xmlns:a16="http://schemas.microsoft.com/office/drawing/2014/main" id="{2CFED1CB-A100-71C4-4AAF-C96EB1D360F2}"/>
                  </a:ext>
                </a:extLst>
              </p:cNvPr>
              <p:cNvSpPr/>
              <p:nvPr/>
            </p:nvSpPr>
            <p:spPr>
              <a:xfrm>
                <a:off x="4860797" y="2423921"/>
                <a:ext cx="25400" cy="26670"/>
              </a:xfrm>
              <a:custGeom>
                <a:avLst/>
                <a:gdLst/>
                <a:ahLst/>
                <a:cxnLst/>
                <a:rect l="l" t="t" r="r" b="b"/>
                <a:pathLst>
                  <a:path w="25400" h="26669">
                    <a:moveTo>
                      <a:pt x="23622" y="13715"/>
                    </a:moveTo>
                    <a:lnTo>
                      <a:pt x="23622" y="11429"/>
                    </a:lnTo>
                    <a:lnTo>
                      <a:pt x="23622" y="0"/>
                    </a:lnTo>
                    <a:lnTo>
                      <a:pt x="24384" y="1523"/>
                    </a:lnTo>
                    <a:lnTo>
                      <a:pt x="13716" y="1523"/>
                    </a:lnTo>
                    <a:lnTo>
                      <a:pt x="1524" y="1523"/>
                    </a:lnTo>
                    <a:lnTo>
                      <a:pt x="1524" y="14477"/>
                    </a:lnTo>
                    <a:lnTo>
                      <a:pt x="1524" y="26669"/>
                    </a:lnTo>
                    <a:lnTo>
                      <a:pt x="0" y="25145"/>
                    </a:lnTo>
                    <a:lnTo>
                      <a:pt x="12192" y="25145"/>
                    </a:lnTo>
                    <a:lnTo>
                      <a:pt x="25146" y="25145"/>
                    </a:lnTo>
                    <a:lnTo>
                      <a:pt x="23622" y="26669"/>
                    </a:lnTo>
                    <a:lnTo>
                      <a:pt x="23622" y="13715"/>
                    </a:lnTo>
                    <a:close/>
                  </a:path>
                </a:pathLst>
              </a:custGeom>
              <a:ln w="5118">
                <a:solidFill>
                  <a:srgbClr val="141515"/>
                </a:solidFill>
              </a:ln>
            </p:spPr>
            <p:txBody>
              <a:bodyPr wrap="square" lIns="0" tIns="0" rIns="0" bIns="0" rtlCol="0"/>
              <a:lstStyle/>
              <a:p>
                <a:endParaRPr/>
              </a:p>
            </p:txBody>
          </p:sp>
          <p:sp>
            <p:nvSpPr>
              <p:cNvPr id="60" name="object 58">
                <a:extLst>
                  <a:ext uri="{FF2B5EF4-FFF2-40B4-BE49-F238E27FC236}">
                    <a16:creationId xmlns:a16="http://schemas.microsoft.com/office/drawing/2014/main" id="{E3292CC4-C1EB-153C-0422-F9D0B755010A}"/>
                  </a:ext>
                </a:extLst>
              </p:cNvPr>
              <p:cNvSpPr/>
              <p:nvPr/>
            </p:nvSpPr>
            <p:spPr>
              <a:xfrm>
                <a:off x="4842510" y="2309621"/>
                <a:ext cx="30480" cy="54610"/>
              </a:xfrm>
              <a:custGeom>
                <a:avLst/>
                <a:gdLst/>
                <a:ahLst/>
                <a:cxnLst/>
                <a:rect l="l" t="t" r="r" b="b"/>
                <a:pathLst>
                  <a:path w="30479" h="54610">
                    <a:moveTo>
                      <a:pt x="12191" y="46482"/>
                    </a:moveTo>
                    <a:lnTo>
                      <a:pt x="12191" y="762"/>
                    </a:lnTo>
                    <a:lnTo>
                      <a:pt x="9905" y="762"/>
                    </a:lnTo>
                    <a:lnTo>
                      <a:pt x="7619" y="762"/>
                    </a:lnTo>
                    <a:lnTo>
                      <a:pt x="4571" y="762"/>
                    </a:lnTo>
                    <a:lnTo>
                      <a:pt x="1523" y="0"/>
                    </a:lnTo>
                    <a:lnTo>
                      <a:pt x="0" y="1524"/>
                    </a:lnTo>
                    <a:lnTo>
                      <a:pt x="0" y="4572"/>
                    </a:lnTo>
                    <a:lnTo>
                      <a:pt x="321" y="15990"/>
                    </a:lnTo>
                    <a:lnTo>
                      <a:pt x="285" y="27336"/>
                    </a:lnTo>
                    <a:lnTo>
                      <a:pt x="107" y="38540"/>
                    </a:lnTo>
                    <a:lnTo>
                      <a:pt x="0" y="49530"/>
                    </a:lnTo>
                    <a:lnTo>
                      <a:pt x="0" y="51054"/>
                    </a:lnTo>
                    <a:lnTo>
                      <a:pt x="761" y="52578"/>
                    </a:lnTo>
                    <a:lnTo>
                      <a:pt x="761" y="54102"/>
                    </a:lnTo>
                    <a:lnTo>
                      <a:pt x="30479" y="54102"/>
                    </a:lnTo>
                    <a:lnTo>
                      <a:pt x="30479" y="762"/>
                    </a:lnTo>
                    <a:lnTo>
                      <a:pt x="18287" y="762"/>
                    </a:lnTo>
                    <a:lnTo>
                      <a:pt x="18287" y="46482"/>
                    </a:lnTo>
                    <a:lnTo>
                      <a:pt x="12191" y="46482"/>
                    </a:lnTo>
                    <a:close/>
                  </a:path>
                </a:pathLst>
              </a:custGeom>
              <a:ln w="5118">
                <a:solidFill>
                  <a:srgbClr val="141515"/>
                </a:solidFill>
              </a:ln>
            </p:spPr>
            <p:txBody>
              <a:bodyPr wrap="square" lIns="0" tIns="0" rIns="0" bIns="0" rtlCol="0"/>
              <a:lstStyle/>
              <a:p>
                <a:endParaRPr/>
              </a:p>
            </p:txBody>
          </p:sp>
          <p:sp>
            <p:nvSpPr>
              <p:cNvPr id="61" name="object 59">
                <a:extLst>
                  <a:ext uri="{FF2B5EF4-FFF2-40B4-BE49-F238E27FC236}">
                    <a16:creationId xmlns:a16="http://schemas.microsoft.com/office/drawing/2014/main" id="{EC5C8372-0AB1-2604-5583-02452D0A2B34}"/>
                  </a:ext>
                </a:extLst>
              </p:cNvPr>
              <p:cNvSpPr/>
              <p:nvPr/>
            </p:nvSpPr>
            <p:spPr>
              <a:xfrm>
                <a:off x="4780026" y="2302001"/>
                <a:ext cx="155575" cy="157480"/>
              </a:xfrm>
              <a:custGeom>
                <a:avLst/>
                <a:gdLst/>
                <a:ahLst/>
                <a:cxnLst/>
                <a:rect l="l" t="t" r="r" b="b"/>
                <a:pathLst>
                  <a:path w="155575" h="157480">
                    <a:moveTo>
                      <a:pt x="155448" y="156972"/>
                    </a:moveTo>
                    <a:lnTo>
                      <a:pt x="762" y="156972"/>
                    </a:lnTo>
                    <a:lnTo>
                      <a:pt x="762" y="155448"/>
                    </a:lnTo>
                    <a:lnTo>
                      <a:pt x="0" y="153924"/>
                    </a:lnTo>
                    <a:lnTo>
                      <a:pt x="0" y="1524"/>
                    </a:lnTo>
                    <a:lnTo>
                      <a:pt x="1524" y="0"/>
                    </a:lnTo>
                    <a:lnTo>
                      <a:pt x="154686" y="0"/>
                    </a:lnTo>
                    <a:lnTo>
                      <a:pt x="155448" y="1524"/>
                    </a:lnTo>
                    <a:lnTo>
                      <a:pt x="155448" y="152400"/>
                    </a:lnTo>
                    <a:lnTo>
                      <a:pt x="155448" y="156972"/>
                    </a:lnTo>
                    <a:close/>
                  </a:path>
                </a:pathLst>
              </a:custGeom>
              <a:ln w="5118">
                <a:solidFill>
                  <a:srgbClr val="141515"/>
                </a:solidFill>
              </a:ln>
            </p:spPr>
            <p:txBody>
              <a:bodyPr wrap="square" lIns="0" tIns="0" rIns="0" bIns="0" rtlCol="0"/>
              <a:lstStyle/>
              <a:p>
                <a:endParaRPr/>
              </a:p>
            </p:txBody>
          </p:sp>
          <p:sp>
            <p:nvSpPr>
              <p:cNvPr id="62" name="object 60">
                <a:extLst>
                  <a:ext uri="{FF2B5EF4-FFF2-40B4-BE49-F238E27FC236}">
                    <a16:creationId xmlns:a16="http://schemas.microsoft.com/office/drawing/2014/main" id="{DE623F03-2D5C-E68F-2E75-4B3A6665E030}"/>
                  </a:ext>
                </a:extLst>
              </p:cNvPr>
              <p:cNvSpPr/>
              <p:nvPr/>
            </p:nvSpPr>
            <p:spPr>
              <a:xfrm>
                <a:off x="4769358" y="2467355"/>
                <a:ext cx="521970" cy="296545"/>
              </a:xfrm>
              <a:custGeom>
                <a:avLst/>
                <a:gdLst/>
                <a:ahLst/>
                <a:cxnLst/>
                <a:rect l="l" t="t" r="r" b="b"/>
                <a:pathLst>
                  <a:path w="521970" h="296544">
                    <a:moveTo>
                      <a:pt x="521970" y="278130"/>
                    </a:moveTo>
                    <a:lnTo>
                      <a:pt x="0" y="278130"/>
                    </a:lnTo>
                    <a:lnTo>
                      <a:pt x="0" y="296418"/>
                    </a:lnTo>
                    <a:lnTo>
                      <a:pt x="521970" y="296418"/>
                    </a:lnTo>
                    <a:lnTo>
                      <a:pt x="521970" y="278130"/>
                    </a:lnTo>
                    <a:close/>
                  </a:path>
                  <a:path w="521970" h="296544">
                    <a:moveTo>
                      <a:pt x="521970" y="0"/>
                    </a:moveTo>
                    <a:lnTo>
                      <a:pt x="0" y="0"/>
                    </a:lnTo>
                    <a:lnTo>
                      <a:pt x="0" y="17526"/>
                    </a:lnTo>
                    <a:lnTo>
                      <a:pt x="521970" y="17526"/>
                    </a:lnTo>
                    <a:lnTo>
                      <a:pt x="521970" y="0"/>
                    </a:lnTo>
                    <a:close/>
                  </a:path>
                </a:pathLst>
              </a:custGeom>
              <a:solidFill>
                <a:srgbClr val="141515"/>
              </a:solidFill>
            </p:spPr>
            <p:txBody>
              <a:bodyPr wrap="square" lIns="0" tIns="0" rIns="0" bIns="0" rtlCol="0"/>
              <a:lstStyle/>
              <a:p>
                <a:endParaRPr/>
              </a:p>
            </p:txBody>
          </p:sp>
          <p:sp>
            <p:nvSpPr>
              <p:cNvPr id="63" name="object 61">
                <a:extLst>
                  <a:ext uri="{FF2B5EF4-FFF2-40B4-BE49-F238E27FC236}">
                    <a16:creationId xmlns:a16="http://schemas.microsoft.com/office/drawing/2014/main" id="{C41FCC91-08F7-AAE6-B692-D1BF37121DFE}"/>
                  </a:ext>
                </a:extLst>
              </p:cNvPr>
              <p:cNvSpPr/>
              <p:nvPr/>
            </p:nvSpPr>
            <p:spPr>
              <a:xfrm>
                <a:off x="4860036" y="2423921"/>
                <a:ext cx="405765" cy="306705"/>
              </a:xfrm>
              <a:custGeom>
                <a:avLst/>
                <a:gdLst/>
                <a:ahLst/>
                <a:cxnLst/>
                <a:rect l="l" t="t" r="r" b="b"/>
                <a:pathLst>
                  <a:path w="405764" h="306705">
                    <a:moveTo>
                      <a:pt x="2286" y="278892"/>
                    </a:moveTo>
                    <a:lnTo>
                      <a:pt x="0" y="280416"/>
                    </a:lnTo>
                    <a:lnTo>
                      <a:pt x="2286" y="280416"/>
                    </a:lnTo>
                    <a:lnTo>
                      <a:pt x="2286" y="278892"/>
                    </a:lnTo>
                    <a:close/>
                  </a:path>
                  <a:path w="405764" h="306705">
                    <a:moveTo>
                      <a:pt x="2286" y="25146"/>
                    </a:moveTo>
                    <a:lnTo>
                      <a:pt x="762" y="25146"/>
                    </a:lnTo>
                    <a:lnTo>
                      <a:pt x="2286" y="26670"/>
                    </a:lnTo>
                    <a:lnTo>
                      <a:pt x="2286" y="25146"/>
                    </a:lnTo>
                    <a:close/>
                  </a:path>
                  <a:path w="405764" h="306705">
                    <a:moveTo>
                      <a:pt x="24384" y="280416"/>
                    </a:moveTo>
                    <a:lnTo>
                      <a:pt x="2286" y="280416"/>
                    </a:lnTo>
                    <a:lnTo>
                      <a:pt x="2286" y="302514"/>
                    </a:lnTo>
                    <a:lnTo>
                      <a:pt x="3048" y="304038"/>
                    </a:lnTo>
                    <a:lnTo>
                      <a:pt x="23622" y="304038"/>
                    </a:lnTo>
                    <a:lnTo>
                      <a:pt x="24384" y="302514"/>
                    </a:lnTo>
                    <a:lnTo>
                      <a:pt x="24384" y="280416"/>
                    </a:lnTo>
                    <a:close/>
                  </a:path>
                  <a:path w="405764" h="306705">
                    <a:moveTo>
                      <a:pt x="24384" y="1524"/>
                    </a:moveTo>
                    <a:lnTo>
                      <a:pt x="2286" y="1524"/>
                    </a:lnTo>
                    <a:lnTo>
                      <a:pt x="2286" y="25146"/>
                    </a:lnTo>
                    <a:lnTo>
                      <a:pt x="24384" y="25146"/>
                    </a:lnTo>
                    <a:lnTo>
                      <a:pt x="24384" y="1524"/>
                    </a:lnTo>
                    <a:close/>
                  </a:path>
                  <a:path w="405764" h="306705">
                    <a:moveTo>
                      <a:pt x="25146" y="280416"/>
                    </a:moveTo>
                    <a:lnTo>
                      <a:pt x="24384" y="278892"/>
                    </a:lnTo>
                    <a:lnTo>
                      <a:pt x="24384" y="280416"/>
                    </a:lnTo>
                    <a:lnTo>
                      <a:pt x="25146" y="280416"/>
                    </a:lnTo>
                    <a:close/>
                  </a:path>
                  <a:path w="405764" h="306705">
                    <a:moveTo>
                      <a:pt x="25146" y="1524"/>
                    </a:moveTo>
                    <a:lnTo>
                      <a:pt x="24384" y="0"/>
                    </a:lnTo>
                    <a:lnTo>
                      <a:pt x="24384" y="1524"/>
                    </a:lnTo>
                    <a:lnTo>
                      <a:pt x="25146" y="1524"/>
                    </a:lnTo>
                    <a:close/>
                  </a:path>
                  <a:path w="405764" h="306705">
                    <a:moveTo>
                      <a:pt x="25908" y="25146"/>
                    </a:moveTo>
                    <a:lnTo>
                      <a:pt x="24384" y="25146"/>
                    </a:lnTo>
                    <a:lnTo>
                      <a:pt x="24384" y="26670"/>
                    </a:lnTo>
                    <a:lnTo>
                      <a:pt x="25908" y="25146"/>
                    </a:lnTo>
                    <a:close/>
                  </a:path>
                  <a:path w="405764" h="306705">
                    <a:moveTo>
                      <a:pt x="38100" y="25146"/>
                    </a:moveTo>
                    <a:lnTo>
                      <a:pt x="37338" y="25146"/>
                    </a:lnTo>
                    <a:lnTo>
                      <a:pt x="38100" y="26670"/>
                    </a:lnTo>
                    <a:lnTo>
                      <a:pt x="38100" y="25146"/>
                    </a:lnTo>
                    <a:close/>
                  </a:path>
                  <a:path w="405764" h="306705">
                    <a:moveTo>
                      <a:pt x="60960" y="281940"/>
                    </a:moveTo>
                    <a:lnTo>
                      <a:pt x="59436" y="280416"/>
                    </a:lnTo>
                    <a:lnTo>
                      <a:pt x="39624" y="280416"/>
                    </a:lnTo>
                    <a:lnTo>
                      <a:pt x="38100" y="281178"/>
                    </a:lnTo>
                    <a:lnTo>
                      <a:pt x="38100" y="302514"/>
                    </a:lnTo>
                    <a:lnTo>
                      <a:pt x="38862" y="304038"/>
                    </a:lnTo>
                    <a:lnTo>
                      <a:pt x="59436" y="304038"/>
                    </a:lnTo>
                    <a:lnTo>
                      <a:pt x="60960" y="303276"/>
                    </a:lnTo>
                    <a:lnTo>
                      <a:pt x="60960" y="281940"/>
                    </a:lnTo>
                    <a:close/>
                  </a:path>
                  <a:path w="405764" h="306705">
                    <a:moveTo>
                      <a:pt x="60960" y="2286"/>
                    </a:moveTo>
                    <a:lnTo>
                      <a:pt x="59436" y="1524"/>
                    </a:lnTo>
                    <a:lnTo>
                      <a:pt x="38862" y="1524"/>
                    </a:lnTo>
                    <a:lnTo>
                      <a:pt x="38100" y="3048"/>
                    </a:lnTo>
                    <a:lnTo>
                      <a:pt x="38100" y="25146"/>
                    </a:lnTo>
                    <a:lnTo>
                      <a:pt x="60286" y="25146"/>
                    </a:lnTo>
                    <a:lnTo>
                      <a:pt x="60960" y="13716"/>
                    </a:lnTo>
                    <a:lnTo>
                      <a:pt x="60960" y="2286"/>
                    </a:lnTo>
                    <a:close/>
                  </a:path>
                  <a:path w="405764" h="306705">
                    <a:moveTo>
                      <a:pt x="63246" y="25146"/>
                    </a:moveTo>
                    <a:lnTo>
                      <a:pt x="60286" y="25146"/>
                    </a:lnTo>
                    <a:lnTo>
                      <a:pt x="60198" y="26670"/>
                    </a:lnTo>
                    <a:lnTo>
                      <a:pt x="63246" y="25146"/>
                    </a:lnTo>
                    <a:close/>
                  </a:path>
                  <a:path w="405764" h="306705">
                    <a:moveTo>
                      <a:pt x="173736" y="304038"/>
                    </a:moveTo>
                    <a:lnTo>
                      <a:pt x="172212" y="304038"/>
                    </a:lnTo>
                    <a:lnTo>
                      <a:pt x="173736" y="305562"/>
                    </a:lnTo>
                    <a:lnTo>
                      <a:pt x="173736" y="304038"/>
                    </a:lnTo>
                    <a:close/>
                  </a:path>
                  <a:path w="405764" h="306705">
                    <a:moveTo>
                      <a:pt x="196596" y="287274"/>
                    </a:moveTo>
                    <a:lnTo>
                      <a:pt x="195834" y="284226"/>
                    </a:lnTo>
                    <a:lnTo>
                      <a:pt x="195834" y="281940"/>
                    </a:lnTo>
                    <a:lnTo>
                      <a:pt x="195072" y="280416"/>
                    </a:lnTo>
                    <a:lnTo>
                      <a:pt x="176022" y="280416"/>
                    </a:lnTo>
                    <a:lnTo>
                      <a:pt x="173736" y="282702"/>
                    </a:lnTo>
                    <a:lnTo>
                      <a:pt x="173736" y="284226"/>
                    </a:lnTo>
                    <a:lnTo>
                      <a:pt x="172974" y="287274"/>
                    </a:lnTo>
                    <a:lnTo>
                      <a:pt x="173736" y="290322"/>
                    </a:lnTo>
                    <a:lnTo>
                      <a:pt x="173736" y="304038"/>
                    </a:lnTo>
                    <a:lnTo>
                      <a:pt x="195834" y="304038"/>
                    </a:lnTo>
                    <a:lnTo>
                      <a:pt x="195834" y="289560"/>
                    </a:lnTo>
                    <a:lnTo>
                      <a:pt x="196596" y="287274"/>
                    </a:lnTo>
                    <a:close/>
                  </a:path>
                  <a:path w="405764" h="306705">
                    <a:moveTo>
                      <a:pt x="198120" y="304038"/>
                    </a:moveTo>
                    <a:lnTo>
                      <a:pt x="195834" y="304038"/>
                    </a:lnTo>
                    <a:lnTo>
                      <a:pt x="195834" y="306324"/>
                    </a:lnTo>
                    <a:lnTo>
                      <a:pt x="198120" y="304038"/>
                    </a:lnTo>
                    <a:close/>
                  </a:path>
                  <a:path w="405764" h="306705">
                    <a:moveTo>
                      <a:pt x="210312" y="304038"/>
                    </a:moveTo>
                    <a:lnTo>
                      <a:pt x="208788" y="304038"/>
                    </a:lnTo>
                    <a:lnTo>
                      <a:pt x="210312" y="306324"/>
                    </a:lnTo>
                    <a:lnTo>
                      <a:pt x="210312" y="304038"/>
                    </a:lnTo>
                    <a:close/>
                  </a:path>
                  <a:path w="405764" h="306705">
                    <a:moveTo>
                      <a:pt x="233172" y="281178"/>
                    </a:moveTo>
                    <a:lnTo>
                      <a:pt x="231648" y="280416"/>
                    </a:lnTo>
                    <a:lnTo>
                      <a:pt x="211074" y="280416"/>
                    </a:lnTo>
                    <a:lnTo>
                      <a:pt x="209550" y="281940"/>
                    </a:lnTo>
                    <a:lnTo>
                      <a:pt x="209550" y="284988"/>
                    </a:lnTo>
                    <a:lnTo>
                      <a:pt x="210312" y="288036"/>
                    </a:lnTo>
                    <a:lnTo>
                      <a:pt x="210312" y="304038"/>
                    </a:lnTo>
                    <a:lnTo>
                      <a:pt x="232410" y="304038"/>
                    </a:lnTo>
                    <a:lnTo>
                      <a:pt x="232410" y="284988"/>
                    </a:lnTo>
                    <a:lnTo>
                      <a:pt x="233172" y="281178"/>
                    </a:lnTo>
                    <a:close/>
                  </a:path>
                  <a:path w="405764" h="306705">
                    <a:moveTo>
                      <a:pt x="233172" y="3048"/>
                    </a:moveTo>
                    <a:lnTo>
                      <a:pt x="231648" y="1524"/>
                    </a:lnTo>
                    <a:lnTo>
                      <a:pt x="211074" y="1524"/>
                    </a:lnTo>
                    <a:lnTo>
                      <a:pt x="209550" y="3048"/>
                    </a:lnTo>
                    <a:lnTo>
                      <a:pt x="210312" y="6096"/>
                    </a:lnTo>
                    <a:lnTo>
                      <a:pt x="210312" y="16002"/>
                    </a:lnTo>
                    <a:lnTo>
                      <a:pt x="209550" y="21336"/>
                    </a:lnTo>
                    <a:lnTo>
                      <a:pt x="209550" y="24384"/>
                    </a:lnTo>
                    <a:lnTo>
                      <a:pt x="210312" y="24765"/>
                    </a:lnTo>
                    <a:lnTo>
                      <a:pt x="211074" y="25146"/>
                    </a:lnTo>
                    <a:lnTo>
                      <a:pt x="232410" y="25146"/>
                    </a:lnTo>
                    <a:lnTo>
                      <a:pt x="232410" y="6096"/>
                    </a:lnTo>
                    <a:lnTo>
                      <a:pt x="233172" y="3048"/>
                    </a:lnTo>
                    <a:close/>
                  </a:path>
                  <a:path w="405764" h="306705">
                    <a:moveTo>
                      <a:pt x="234696" y="304038"/>
                    </a:moveTo>
                    <a:lnTo>
                      <a:pt x="232410" y="304038"/>
                    </a:lnTo>
                    <a:lnTo>
                      <a:pt x="232410" y="305562"/>
                    </a:lnTo>
                    <a:lnTo>
                      <a:pt x="234696" y="304038"/>
                    </a:lnTo>
                    <a:close/>
                  </a:path>
                  <a:path w="405764" h="306705">
                    <a:moveTo>
                      <a:pt x="345948" y="25146"/>
                    </a:moveTo>
                    <a:lnTo>
                      <a:pt x="343662" y="25146"/>
                    </a:lnTo>
                    <a:lnTo>
                      <a:pt x="345948" y="26670"/>
                    </a:lnTo>
                    <a:lnTo>
                      <a:pt x="345948" y="25146"/>
                    </a:lnTo>
                    <a:close/>
                  </a:path>
                  <a:path w="405764" h="306705">
                    <a:moveTo>
                      <a:pt x="368046" y="281178"/>
                    </a:moveTo>
                    <a:lnTo>
                      <a:pt x="366522" y="280416"/>
                    </a:lnTo>
                    <a:lnTo>
                      <a:pt x="346710" y="280416"/>
                    </a:lnTo>
                    <a:lnTo>
                      <a:pt x="345948" y="281178"/>
                    </a:lnTo>
                    <a:lnTo>
                      <a:pt x="345948" y="303276"/>
                    </a:lnTo>
                    <a:lnTo>
                      <a:pt x="346710" y="304038"/>
                    </a:lnTo>
                    <a:lnTo>
                      <a:pt x="366522" y="304038"/>
                    </a:lnTo>
                    <a:lnTo>
                      <a:pt x="368046" y="303276"/>
                    </a:lnTo>
                    <a:lnTo>
                      <a:pt x="368046" y="281178"/>
                    </a:lnTo>
                    <a:close/>
                  </a:path>
                  <a:path w="405764" h="306705">
                    <a:moveTo>
                      <a:pt x="368046" y="3048"/>
                    </a:moveTo>
                    <a:lnTo>
                      <a:pt x="367284" y="1524"/>
                    </a:lnTo>
                    <a:lnTo>
                      <a:pt x="346710" y="1524"/>
                    </a:lnTo>
                    <a:lnTo>
                      <a:pt x="345948" y="3048"/>
                    </a:lnTo>
                    <a:lnTo>
                      <a:pt x="345948" y="25146"/>
                    </a:lnTo>
                    <a:lnTo>
                      <a:pt x="368046" y="25146"/>
                    </a:lnTo>
                    <a:lnTo>
                      <a:pt x="368046" y="3048"/>
                    </a:lnTo>
                    <a:close/>
                  </a:path>
                  <a:path w="405764" h="306705">
                    <a:moveTo>
                      <a:pt x="370332" y="25146"/>
                    </a:moveTo>
                    <a:lnTo>
                      <a:pt x="368046" y="25146"/>
                    </a:lnTo>
                    <a:lnTo>
                      <a:pt x="368046" y="26670"/>
                    </a:lnTo>
                    <a:lnTo>
                      <a:pt x="370332" y="25146"/>
                    </a:lnTo>
                    <a:close/>
                  </a:path>
                  <a:path w="405764" h="306705">
                    <a:moveTo>
                      <a:pt x="381762" y="304038"/>
                    </a:moveTo>
                    <a:lnTo>
                      <a:pt x="380238" y="304038"/>
                    </a:lnTo>
                    <a:lnTo>
                      <a:pt x="381762" y="305562"/>
                    </a:lnTo>
                    <a:lnTo>
                      <a:pt x="381762" y="304038"/>
                    </a:lnTo>
                    <a:close/>
                  </a:path>
                  <a:path w="405764" h="306705">
                    <a:moveTo>
                      <a:pt x="381762" y="278892"/>
                    </a:moveTo>
                    <a:lnTo>
                      <a:pt x="380238" y="280416"/>
                    </a:lnTo>
                    <a:lnTo>
                      <a:pt x="381762" y="280416"/>
                    </a:lnTo>
                    <a:lnTo>
                      <a:pt x="381762" y="278892"/>
                    </a:lnTo>
                    <a:close/>
                  </a:path>
                  <a:path w="405764" h="306705">
                    <a:moveTo>
                      <a:pt x="404622" y="291084"/>
                    </a:moveTo>
                    <a:lnTo>
                      <a:pt x="403948" y="280416"/>
                    </a:lnTo>
                    <a:lnTo>
                      <a:pt x="381762" y="280416"/>
                    </a:lnTo>
                    <a:lnTo>
                      <a:pt x="381762" y="304038"/>
                    </a:lnTo>
                    <a:lnTo>
                      <a:pt x="404622" y="304038"/>
                    </a:lnTo>
                    <a:lnTo>
                      <a:pt x="404622" y="291084"/>
                    </a:lnTo>
                    <a:close/>
                  </a:path>
                  <a:path w="405764" h="306705">
                    <a:moveTo>
                      <a:pt x="404622" y="3048"/>
                    </a:moveTo>
                    <a:lnTo>
                      <a:pt x="403098" y="1524"/>
                    </a:lnTo>
                    <a:lnTo>
                      <a:pt x="382524" y="1524"/>
                    </a:lnTo>
                    <a:lnTo>
                      <a:pt x="381762" y="3048"/>
                    </a:lnTo>
                    <a:lnTo>
                      <a:pt x="381762" y="24384"/>
                    </a:lnTo>
                    <a:lnTo>
                      <a:pt x="383286" y="25146"/>
                    </a:lnTo>
                    <a:lnTo>
                      <a:pt x="403098" y="25146"/>
                    </a:lnTo>
                    <a:lnTo>
                      <a:pt x="404622" y="23622"/>
                    </a:lnTo>
                    <a:lnTo>
                      <a:pt x="404622" y="20574"/>
                    </a:lnTo>
                    <a:lnTo>
                      <a:pt x="403860" y="18288"/>
                    </a:lnTo>
                    <a:lnTo>
                      <a:pt x="404622" y="16002"/>
                    </a:lnTo>
                    <a:lnTo>
                      <a:pt x="404622" y="10668"/>
                    </a:lnTo>
                    <a:lnTo>
                      <a:pt x="403860" y="8382"/>
                    </a:lnTo>
                    <a:lnTo>
                      <a:pt x="404622" y="6096"/>
                    </a:lnTo>
                    <a:lnTo>
                      <a:pt x="404622" y="3048"/>
                    </a:lnTo>
                    <a:close/>
                  </a:path>
                  <a:path w="405764" h="306705">
                    <a:moveTo>
                      <a:pt x="405384" y="280416"/>
                    </a:moveTo>
                    <a:lnTo>
                      <a:pt x="403860" y="278892"/>
                    </a:lnTo>
                    <a:lnTo>
                      <a:pt x="403948" y="280416"/>
                    </a:lnTo>
                    <a:lnTo>
                      <a:pt x="405384" y="280416"/>
                    </a:lnTo>
                    <a:close/>
                  </a:path>
                </a:pathLst>
              </a:custGeom>
              <a:solidFill>
                <a:srgbClr val="FEFEFE"/>
              </a:solidFill>
            </p:spPr>
            <p:txBody>
              <a:bodyPr wrap="square" lIns="0" tIns="0" rIns="0" bIns="0" rtlCol="0"/>
              <a:lstStyle/>
              <a:p>
                <a:endParaRPr/>
              </a:p>
            </p:txBody>
          </p:sp>
        </p:grpSp>
        <p:sp>
          <p:nvSpPr>
            <p:cNvPr id="64" name="object 23">
              <a:extLst>
                <a:ext uri="{FF2B5EF4-FFF2-40B4-BE49-F238E27FC236}">
                  <a16:creationId xmlns:a16="http://schemas.microsoft.com/office/drawing/2014/main" id="{4188C700-71A5-89DF-5B04-A1A4275D5F1B}"/>
                </a:ext>
              </a:extLst>
            </p:cNvPr>
            <p:cNvSpPr/>
            <p:nvPr/>
          </p:nvSpPr>
          <p:spPr>
            <a:xfrm>
              <a:off x="5649037" y="2603191"/>
              <a:ext cx="527255" cy="385762"/>
            </a:xfrm>
            <a:prstGeom prst="rect">
              <a:avLst/>
            </a:prstGeom>
            <a:blipFill>
              <a:blip r:embed="rId7" cstate="print"/>
              <a:stretch>
                <a:fillRect/>
              </a:stretch>
            </a:blipFill>
          </p:spPr>
          <p:txBody>
            <a:bodyPr wrap="square" lIns="0" tIns="0" rIns="0" bIns="0" rtlCol="0"/>
            <a:lstStyle/>
            <a:p>
              <a:endParaRPr/>
            </a:p>
          </p:txBody>
        </p:sp>
        <p:pic>
          <p:nvPicPr>
            <p:cNvPr id="65" name="Picture 64" descr="Logo&#10;&#10;Description automatically generated">
              <a:extLst>
                <a:ext uri="{FF2B5EF4-FFF2-40B4-BE49-F238E27FC236}">
                  <a16:creationId xmlns:a16="http://schemas.microsoft.com/office/drawing/2014/main" id="{05B082D1-C978-9CFF-605C-9E9AF6B40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3657" y="3965244"/>
              <a:ext cx="1190754" cy="297689"/>
            </a:xfrm>
            <a:prstGeom prst="rect">
              <a:avLst/>
            </a:prstGeom>
          </p:spPr>
        </p:pic>
      </p:grpSp>
      <p:grpSp>
        <p:nvGrpSpPr>
          <p:cNvPr id="66" name="Group 65">
            <a:extLst>
              <a:ext uri="{FF2B5EF4-FFF2-40B4-BE49-F238E27FC236}">
                <a16:creationId xmlns:a16="http://schemas.microsoft.com/office/drawing/2014/main" id="{DCC09772-E71E-0094-898A-3809CEAE57C9}"/>
              </a:ext>
            </a:extLst>
          </p:cNvPr>
          <p:cNvGrpSpPr/>
          <p:nvPr/>
        </p:nvGrpSpPr>
        <p:grpSpPr>
          <a:xfrm>
            <a:off x="368329" y="468624"/>
            <a:ext cx="3435825" cy="2170508"/>
            <a:chOff x="8921977" y="1394910"/>
            <a:chExt cx="2926080" cy="2894013"/>
          </a:xfrm>
        </p:grpSpPr>
        <p:sp>
          <p:nvSpPr>
            <p:cNvPr id="67" name="TextBox 66">
              <a:extLst>
                <a:ext uri="{FF2B5EF4-FFF2-40B4-BE49-F238E27FC236}">
                  <a16:creationId xmlns:a16="http://schemas.microsoft.com/office/drawing/2014/main" id="{CA84DEF6-0C34-F883-1965-261E6A698609}"/>
                </a:ext>
              </a:extLst>
            </p:cNvPr>
            <p:cNvSpPr txBox="1"/>
            <p:nvPr/>
          </p:nvSpPr>
          <p:spPr>
            <a:xfrm>
              <a:off x="8921977" y="1394910"/>
              <a:ext cx="2926080" cy="533480"/>
            </a:xfrm>
            <a:prstGeom prst="rect">
              <a:avLst/>
            </a:prstGeom>
            <a:noFill/>
          </p:spPr>
          <p:txBody>
            <a:bodyPr wrap="square" lIns="0" rIns="0" rtlCol="0" anchor="b">
              <a:spAutoFit/>
            </a:bodyPr>
            <a:lstStyle/>
            <a:p>
              <a:r>
                <a:rPr lang="en-US" sz="2000" b="1" cap="all" noProof="1">
                  <a:solidFill>
                    <a:srgbClr val="00B0F0"/>
                  </a:solidFill>
                </a:rPr>
                <a:t>01. Warehousing</a:t>
              </a:r>
            </a:p>
          </p:txBody>
        </p:sp>
        <p:sp>
          <p:nvSpPr>
            <p:cNvPr id="68" name="TextBox 67">
              <a:extLst>
                <a:ext uri="{FF2B5EF4-FFF2-40B4-BE49-F238E27FC236}">
                  <a16:creationId xmlns:a16="http://schemas.microsoft.com/office/drawing/2014/main" id="{C49107EC-C00B-9508-DDE8-15E171A924CD}"/>
                </a:ext>
              </a:extLst>
            </p:cNvPr>
            <p:cNvSpPr txBox="1"/>
            <p:nvPr/>
          </p:nvSpPr>
          <p:spPr>
            <a:xfrm>
              <a:off x="8921977" y="1925881"/>
              <a:ext cx="2926080" cy="2363042"/>
            </a:xfrm>
            <a:prstGeom prst="rect">
              <a:avLst/>
            </a:prstGeom>
            <a:noFill/>
          </p:spPr>
          <p:txBody>
            <a:bodyPr wrap="square" lIns="0" rIns="0" rtlCol="0" anchor="t">
              <a:spAutoFit/>
            </a:bodyPr>
            <a:lstStyle/>
            <a:p>
              <a:pPr marL="218526" indent="-207880">
                <a:spcBef>
                  <a:spcPts val="538"/>
                </a:spcBef>
                <a:buFont typeface="Arial"/>
                <a:buChar char="•"/>
                <a:tabLst>
                  <a:tab pos="218526" algn="l"/>
                  <a:tab pos="219087" algn="l"/>
                </a:tabLst>
              </a:pPr>
              <a:r>
                <a:rPr lang="en-US" sz="1000" b="1" spc="-26" dirty="0">
                  <a:latin typeface="Segoe UI" panose="020B0502040204020203" pitchFamily="34" charset="0"/>
                  <a:cs typeface="Segoe UI" panose="020B0502040204020203" pitchFamily="34" charset="0"/>
                </a:rPr>
                <a:t>Multi‐user</a:t>
              </a:r>
              <a:r>
                <a:rPr lang="en-US" sz="1000" b="1" spc="-97" dirty="0">
                  <a:latin typeface="Segoe UI" panose="020B0502040204020203" pitchFamily="34" charset="0"/>
                  <a:cs typeface="Segoe UI" panose="020B0502040204020203" pitchFamily="34" charset="0"/>
                </a:rPr>
                <a:t> </a:t>
              </a:r>
              <a:r>
                <a:rPr lang="en-US" sz="1000" b="1" spc="-66" dirty="0">
                  <a:latin typeface="Segoe UI" panose="020B0502040204020203" pitchFamily="34" charset="0"/>
                  <a:cs typeface="Segoe UI" panose="020B0502040204020203" pitchFamily="34" charset="0"/>
                </a:rPr>
                <a:t>facilities</a:t>
              </a:r>
            </a:p>
            <a:p>
              <a:pPr marL="218526" indent="-207880">
                <a:spcBef>
                  <a:spcPts val="538"/>
                </a:spcBef>
                <a:buFont typeface="Arial"/>
                <a:buChar char="•"/>
                <a:tabLst>
                  <a:tab pos="218526" algn="l"/>
                  <a:tab pos="219087" algn="l"/>
                </a:tabLst>
              </a:pPr>
              <a:r>
                <a:rPr lang="en-US" sz="1000" b="1" spc="-44" dirty="0">
                  <a:latin typeface="Segoe UI" panose="020B0502040204020203" pitchFamily="34" charset="0"/>
                  <a:cs typeface="Segoe UI" panose="020B0502040204020203" pitchFamily="34" charset="0"/>
                </a:rPr>
                <a:t>Storage</a:t>
              </a:r>
              <a:r>
                <a:rPr lang="en-US" sz="1000" b="1" spc="-79" dirty="0">
                  <a:latin typeface="Segoe UI" panose="020B0502040204020203" pitchFamily="34" charset="0"/>
                  <a:cs typeface="Segoe UI" panose="020B0502040204020203" pitchFamily="34" charset="0"/>
                </a:rPr>
                <a:t> </a:t>
              </a:r>
              <a:r>
                <a:rPr lang="en-US" sz="1000" b="1" spc="-35" dirty="0">
                  <a:latin typeface="Segoe UI" panose="020B0502040204020203" pitchFamily="34" charset="0"/>
                  <a:cs typeface="Segoe UI" panose="020B0502040204020203" pitchFamily="34" charset="0"/>
                </a:rPr>
                <a:t>Solutions</a:t>
              </a:r>
              <a:endParaRPr lang="en-US" sz="1000" b="1" dirty="0">
                <a:latin typeface="Segoe UI" panose="020B0502040204020203" pitchFamily="34" charset="0"/>
                <a:cs typeface="Segoe UI" panose="020B0502040204020203" pitchFamily="34" charset="0"/>
              </a:endParaRPr>
            </a:p>
            <a:p>
              <a:pPr marL="218526" indent="-207880">
                <a:spcBef>
                  <a:spcPts val="463"/>
                </a:spcBef>
                <a:buFont typeface="Arial"/>
                <a:buChar char="•"/>
                <a:tabLst>
                  <a:tab pos="218526" algn="l"/>
                  <a:tab pos="219087" algn="l"/>
                </a:tabLst>
              </a:pPr>
              <a:r>
                <a:rPr lang="en-US" sz="1000" b="1" spc="-40" dirty="0">
                  <a:latin typeface="Segoe UI" panose="020B0502040204020203" pitchFamily="34" charset="0"/>
                  <a:cs typeface="Segoe UI" panose="020B0502040204020203" pitchFamily="34" charset="0"/>
                </a:rPr>
                <a:t>Handling</a:t>
              </a:r>
              <a:r>
                <a:rPr lang="en-US" sz="1000" b="1" spc="-137" dirty="0">
                  <a:latin typeface="Segoe UI" panose="020B0502040204020203" pitchFamily="34" charset="0"/>
                  <a:cs typeface="Segoe UI" panose="020B0502040204020203" pitchFamily="34" charset="0"/>
                </a:rPr>
                <a:t> </a:t>
              </a:r>
              <a:r>
                <a:rPr lang="en-US" sz="1000" b="1" spc="-35" dirty="0">
                  <a:latin typeface="Segoe UI" panose="020B0502040204020203" pitchFamily="34" charset="0"/>
                  <a:cs typeface="Segoe UI" panose="020B0502040204020203" pitchFamily="34" charset="0"/>
                </a:rPr>
                <a:t>Solutions</a:t>
              </a:r>
              <a:endParaRPr lang="en-US" sz="1000" b="1" dirty="0">
                <a:latin typeface="Segoe UI" panose="020B0502040204020203" pitchFamily="34" charset="0"/>
                <a:cs typeface="Segoe UI" panose="020B0502040204020203" pitchFamily="34" charset="0"/>
              </a:endParaRPr>
            </a:p>
            <a:p>
              <a:pPr marL="218526" indent="-207880">
                <a:spcBef>
                  <a:spcPts val="454"/>
                </a:spcBef>
                <a:buFont typeface="Arial"/>
                <a:buChar char="•"/>
                <a:tabLst>
                  <a:tab pos="218526" algn="l"/>
                  <a:tab pos="219087" algn="l"/>
                </a:tabLst>
              </a:pPr>
              <a:r>
                <a:rPr lang="en-US" sz="1000" b="1" spc="71" dirty="0">
                  <a:latin typeface="Segoe UI" panose="020B0502040204020203" pitchFamily="34" charset="0"/>
                  <a:cs typeface="Segoe UI" panose="020B0502040204020203" pitchFamily="34" charset="0"/>
                </a:rPr>
                <a:t>WMS</a:t>
              </a:r>
              <a:endParaRPr lang="en-US" sz="1000" b="1" dirty="0">
                <a:latin typeface="Segoe UI" panose="020B0502040204020203" pitchFamily="34" charset="0"/>
                <a:cs typeface="Segoe UI" panose="020B0502040204020203" pitchFamily="34" charset="0"/>
              </a:endParaRPr>
            </a:p>
            <a:p>
              <a:pPr marL="218526" indent="-207880">
                <a:spcBef>
                  <a:spcPts val="459"/>
                </a:spcBef>
                <a:buFont typeface="Arial"/>
                <a:buChar char="•"/>
                <a:tabLst>
                  <a:tab pos="218526" algn="l"/>
                  <a:tab pos="219087" algn="l"/>
                </a:tabLst>
              </a:pPr>
              <a:r>
                <a:rPr lang="en-US" sz="1000" b="1" spc="-62" dirty="0">
                  <a:latin typeface="Segoe UI" panose="020B0502040204020203" pitchFamily="34" charset="0"/>
                  <a:cs typeface="Segoe UI" panose="020B0502040204020203" pitchFamily="34" charset="0"/>
                </a:rPr>
                <a:t>Last </a:t>
              </a:r>
              <a:r>
                <a:rPr lang="en-US" sz="1000" b="1" spc="-53" dirty="0">
                  <a:latin typeface="Segoe UI" panose="020B0502040204020203" pitchFamily="34" charset="0"/>
                  <a:cs typeface="Segoe UI" panose="020B0502040204020203" pitchFamily="34" charset="0"/>
                </a:rPr>
                <a:t>mile</a:t>
              </a:r>
              <a:r>
                <a:rPr lang="en-US" sz="1000" b="1" spc="-124" dirty="0">
                  <a:latin typeface="Segoe UI" panose="020B0502040204020203" pitchFamily="34" charset="0"/>
                  <a:cs typeface="Segoe UI" panose="020B0502040204020203" pitchFamily="34" charset="0"/>
                </a:rPr>
                <a:t> </a:t>
              </a:r>
              <a:r>
                <a:rPr lang="en-US" sz="1000" b="1" spc="-53" dirty="0">
                  <a:latin typeface="Segoe UI" panose="020B0502040204020203" pitchFamily="34" charset="0"/>
                  <a:cs typeface="Segoe UI" panose="020B0502040204020203" pitchFamily="34" charset="0"/>
                </a:rPr>
                <a:t>deliveries</a:t>
              </a:r>
              <a:endParaRPr lang="en-US" sz="1000" b="1" dirty="0">
                <a:latin typeface="Segoe UI" panose="020B0502040204020203" pitchFamily="34" charset="0"/>
                <a:cs typeface="Segoe UI" panose="020B0502040204020203" pitchFamily="34" charset="0"/>
              </a:endParaRPr>
            </a:p>
            <a:p>
              <a:pPr marL="218526" indent="-207880">
                <a:spcBef>
                  <a:spcPts val="454"/>
                </a:spcBef>
                <a:buFont typeface="Arial"/>
                <a:buChar char="•"/>
                <a:tabLst>
                  <a:tab pos="218526" algn="l"/>
                  <a:tab pos="219087" algn="l"/>
                </a:tabLst>
              </a:pPr>
              <a:r>
                <a:rPr lang="en-US" sz="1000" b="1" spc="-40" dirty="0">
                  <a:latin typeface="Segoe UI" panose="020B0502040204020203" pitchFamily="34" charset="0"/>
                  <a:cs typeface="Segoe UI" panose="020B0502040204020203" pitchFamily="34" charset="0"/>
                </a:rPr>
                <a:t>Returns</a:t>
              </a:r>
              <a:r>
                <a:rPr lang="en-US" sz="1000" b="1" spc="-128" dirty="0">
                  <a:latin typeface="Segoe UI" panose="020B0502040204020203" pitchFamily="34" charset="0"/>
                  <a:cs typeface="Segoe UI" panose="020B0502040204020203" pitchFamily="34" charset="0"/>
                </a:rPr>
                <a:t> </a:t>
              </a:r>
              <a:r>
                <a:rPr lang="en-US" sz="1000" b="1" spc="-18" dirty="0">
                  <a:latin typeface="Segoe UI" panose="020B0502040204020203" pitchFamily="34" charset="0"/>
                  <a:cs typeface="Segoe UI" panose="020B0502040204020203" pitchFamily="34" charset="0"/>
                </a:rPr>
                <a:t>Management</a:t>
              </a:r>
              <a:endParaRPr lang="en-US" sz="1000" b="1" dirty="0">
                <a:latin typeface="Segoe UI" panose="020B0502040204020203" pitchFamily="34" charset="0"/>
                <a:cs typeface="Segoe UI" panose="020B0502040204020203" pitchFamily="34" charset="0"/>
              </a:endParaRPr>
            </a:p>
            <a:p>
              <a:pPr marL="218526" indent="-207880">
                <a:spcBef>
                  <a:spcPts val="463"/>
                </a:spcBef>
                <a:buFont typeface="Arial"/>
                <a:buChar char="•"/>
                <a:tabLst>
                  <a:tab pos="218526" algn="l"/>
                  <a:tab pos="219087" algn="l"/>
                </a:tabLst>
              </a:pPr>
              <a:r>
                <a:rPr lang="en-US" sz="1000" b="1" spc="-57" dirty="0">
                  <a:latin typeface="Segoe UI" panose="020B0502040204020203" pitchFamily="34" charset="0"/>
                  <a:cs typeface="Segoe UI" panose="020B0502040204020203" pitchFamily="34" charset="0"/>
                </a:rPr>
                <a:t>Value </a:t>
              </a:r>
              <a:r>
                <a:rPr lang="en-US" sz="1000" b="1" spc="-26" dirty="0">
                  <a:latin typeface="Segoe UI" panose="020B0502040204020203" pitchFamily="34" charset="0"/>
                  <a:cs typeface="Segoe UI" panose="020B0502040204020203" pitchFamily="34" charset="0"/>
                </a:rPr>
                <a:t>Added</a:t>
              </a:r>
              <a:r>
                <a:rPr lang="en-US" sz="1000" b="1" spc="-163" dirty="0">
                  <a:latin typeface="Segoe UI" panose="020B0502040204020203" pitchFamily="34" charset="0"/>
                  <a:cs typeface="Segoe UI" panose="020B0502040204020203" pitchFamily="34" charset="0"/>
                </a:rPr>
                <a:t> </a:t>
              </a:r>
              <a:r>
                <a:rPr lang="en-US" sz="1000" b="1" spc="-44" dirty="0">
                  <a:latin typeface="Segoe UI" panose="020B0502040204020203" pitchFamily="34" charset="0"/>
                  <a:cs typeface="Segoe UI" panose="020B0502040204020203" pitchFamily="34" charset="0"/>
                </a:rPr>
                <a:t>Services</a:t>
              </a:r>
              <a:endParaRPr lang="en-US" sz="1000" b="1" dirty="0">
                <a:latin typeface="Segoe UI" panose="020B0502040204020203" pitchFamily="34" charset="0"/>
                <a:cs typeface="Segoe UI" panose="020B0502040204020203" pitchFamily="34" charset="0"/>
              </a:endParaRPr>
            </a:p>
            <a:p>
              <a:pPr marL="218526" indent="-207880">
                <a:spcBef>
                  <a:spcPts val="454"/>
                </a:spcBef>
                <a:buFont typeface="Arial"/>
                <a:buChar char="•"/>
                <a:tabLst>
                  <a:tab pos="218526" algn="l"/>
                  <a:tab pos="219087" algn="l"/>
                </a:tabLst>
              </a:pPr>
              <a:r>
                <a:rPr lang="en-US" sz="1000" b="1" spc="-57" dirty="0">
                  <a:latin typeface="Segoe UI" panose="020B0502040204020203" pitchFamily="34" charset="0"/>
                  <a:cs typeface="Segoe UI" panose="020B0502040204020203" pitchFamily="34" charset="0"/>
                </a:rPr>
                <a:t>KPI/SLA</a:t>
              </a:r>
              <a:r>
                <a:rPr lang="en-US" sz="1000" b="1" spc="-97" dirty="0">
                  <a:latin typeface="Segoe UI" panose="020B0502040204020203" pitchFamily="34" charset="0"/>
                  <a:cs typeface="Segoe UI" panose="020B0502040204020203" pitchFamily="34" charset="0"/>
                </a:rPr>
                <a:t> </a:t>
              </a:r>
              <a:r>
                <a:rPr lang="en-US" sz="1000" b="1" spc="-44" dirty="0">
                  <a:latin typeface="Segoe UI" panose="020B0502040204020203" pitchFamily="34" charset="0"/>
                  <a:cs typeface="Segoe UI" panose="020B0502040204020203" pitchFamily="34" charset="0"/>
                </a:rPr>
                <a:t>adherence</a:t>
              </a:r>
              <a:endParaRPr lang="en-US" sz="1000" b="1" dirty="0">
                <a:latin typeface="Segoe UI" panose="020B0502040204020203" pitchFamily="34" charset="0"/>
                <a:cs typeface="Segoe UI" panose="020B0502040204020203" pitchFamily="34" charset="0"/>
              </a:endParaRPr>
            </a:p>
          </p:txBody>
        </p:sp>
      </p:grpSp>
      <p:grpSp>
        <p:nvGrpSpPr>
          <p:cNvPr id="69" name="Group 68">
            <a:extLst>
              <a:ext uri="{FF2B5EF4-FFF2-40B4-BE49-F238E27FC236}">
                <a16:creationId xmlns:a16="http://schemas.microsoft.com/office/drawing/2014/main" id="{A07D73B6-500A-AF22-1A8B-D42D7A5B6BA5}"/>
              </a:ext>
            </a:extLst>
          </p:cNvPr>
          <p:cNvGrpSpPr/>
          <p:nvPr/>
        </p:nvGrpSpPr>
        <p:grpSpPr>
          <a:xfrm>
            <a:off x="368330" y="2585316"/>
            <a:ext cx="4515791" cy="2173586"/>
            <a:chOff x="8921977" y="1394910"/>
            <a:chExt cx="3845820" cy="2898116"/>
          </a:xfrm>
        </p:grpSpPr>
        <p:sp>
          <p:nvSpPr>
            <p:cNvPr id="70" name="TextBox 69">
              <a:extLst>
                <a:ext uri="{FF2B5EF4-FFF2-40B4-BE49-F238E27FC236}">
                  <a16:creationId xmlns:a16="http://schemas.microsoft.com/office/drawing/2014/main" id="{E8477A8C-FCC0-70FC-99C7-C631E32ED907}"/>
                </a:ext>
              </a:extLst>
            </p:cNvPr>
            <p:cNvSpPr txBox="1"/>
            <p:nvPr/>
          </p:nvSpPr>
          <p:spPr>
            <a:xfrm>
              <a:off x="8921977" y="1394910"/>
              <a:ext cx="3845820" cy="533480"/>
            </a:xfrm>
            <a:prstGeom prst="rect">
              <a:avLst/>
            </a:prstGeom>
            <a:noFill/>
          </p:spPr>
          <p:txBody>
            <a:bodyPr wrap="square" lIns="0" rIns="0" rtlCol="0" anchor="b">
              <a:spAutoFit/>
            </a:bodyPr>
            <a:lstStyle/>
            <a:p>
              <a:r>
                <a:rPr lang="en-US" sz="2000" b="1" cap="all" noProof="1">
                  <a:solidFill>
                    <a:schemeClr val="accent4">
                      <a:lumMod val="75000"/>
                    </a:schemeClr>
                  </a:solidFill>
                </a:rPr>
                <a:t>02. In-Plant logistics SolUTIONS</a:t>
              </a:r>
            </a:p>
          </p:txBody>
        </p:sp>
        <p:sp>
          <p:nvSpPr>
            <p:cNvPr id="71" name="TextBox 70">
              <a:extLst>
                <a:ext uri="{FF2B5EF4-FFF2-40B4-BE49-F238E27FC236}">
                  <a16:creationId xmlns:a16="http://schemas.microsoft.com/office/drawing/2014/main" id="{CE01754C-2606-79F0-FD07-9DF0C34C125F}"/>
                </a:ext>
              </a:extLst>
            </p:cNvPr>
            <p:cNvSpPr txBox="1"/>
            <p:nvPr/>
          </p:nvSpPr>
          <p:spPr>
            <a:xfrm>
              <a:off x="8921977" y="1925881"/>
              <a:ext cx="2926080" cy="2367145"/>
            </a:xfrm>
            <a:prstGeom prst="rect">
              <a:avLst/>
            </a:prstGeom>
            <a:noFill/>
          </p:spPr>
          <p:txBody>
            <a:bodyPr wrap="square" lIns="0" rIns="0" rtlCol="0" anchor="t">
              <a:spAutoFit/>
            </a:bodyPr>
            <a:lstStyle/>
            <a:p>
              <a:pPr marL="218526" marR="591185" indent="-207880">
                <a:lnSpc>
                  <a:spcPct val="101499"/>
                </a:lnSpc>
                <a:spcBef>
                  <a:spcPts val="645"/>
                </a:spcBef>
                <a:buFont typeface="Arial"/>
                <a:buChar char="•"/>
                <a:tabLst>
                  <a:tab pos="218526" algn="l"/>
                  <a:tab pos="219087" algn="l"/>
                </a:tabLst>
              </a:pPr>
              <a:r>
                <a:rPr lang="en-US" sz="1000" b="1" spc="-26" dirty="0">
                  <a:latin typeface="Segoe UI" panose="020B0502040204020203" pitchFamily="34" charset="0"/>
                  <a:cs typeface="Segoe UI" panose="020B0502040204020203" pitchFamily="34" charset="0"/>
                </a:rPr>
                <a:t>Plant stores  management</a:t>
              </a:r>
            </a:p>
            <a:p>
              <a:pPr marL="218526" indent="-207880">
                <a:lnSpc>
                  <a:spcPct val="100000"/>
                </a:lnSpc>
                <a:spcBef>
                  <a:spcPts val="515"/>
                </a:spcBef>
                <a:buFont typeface="Arial"/>
                <a:buChar char="•"/>
                <a:tabLst>
                  <a:tab pos="218526" algn="l"/>
                  <a:tab pos="219087" algn="l"/>
                </a:tabLst>
              </a:pPr>
              <a:r>
                <a:rPr lang="en-US" sz="1000" b="1" spc="-26" dirty="0">
                  <a:latin typeface="Segoe UI" panose="020B0502040204020203" pitchFamily="34" charset="0"/>
                  <a:cs typeface="Segoe UI" panose="020B0502040204020203" pitchFamily="34" charset="0"/>
                </a:rPr>
                <a:t>Vendor call‐outs</a:t>
              </a:r>
            </a:p>
            <a:p>
              <a:pPr marL="218526" indent="-207880">
                <a:lnSpc>
                  <a:spcPct val="100000"/>
                </a:lnSpc>
                <a:spcBef>
                  <a:spcPts val="520"/>
                </a:spcBef>
                <a:buFont typeface="Arial"/>
                <a:buChar char="•"/>
                <a:tabLst>
                  <a:tab pos="218526" algn="l"/>
                  <a:tab pos="219087" algn="l"/>
                </a:tabLst>
              </a:pPr>
              <a:r>
                <a:rPr lang="en-US" sz="1000" b="1" spc="-26" dirty="0">
                  <a:latin typeface="Segoe UI" panose="020B0502040204020203" pitchFamily="34" charset="0"/>
                  <a:cs typeface="Segoe UI" panose="020B0502040204020203" pitchFamily="34" charset="0"/>
                </a:rPr>
                <a:t>IQC &amp; Line feeding</a:t>
              </a:r>
            </a:p>
            <a:p>
              <a:pPr marL="218526" indent="-207880">
                <a:lnSpc>
                  <a:spcPct val="100000"/>
                </a:lnSpc>
                <a:spcBef>
                  <a:spcPts val="515"/>
                </a:spcBef>
                <a:buFont typeface="Arial"/>
                <a:buChar char="•"/>
                <a:tabLst>
                  <a:tab pos="218526" algn="l"/>
                  <a:tab pos="219087" algn="l"/>
                </a:tabLst>
              </a:pPr>
              <a:r>
                <a:rPr lang="en-US" sz="1000" b="1" spc="-26" dirty="0">
                  <a:latin typeface="Segoe UI" panose="020B0502040204020203" pitchFamily="34" charset="0"/>
                  <a:cs typeface="Segoe UI" panose="020B0502040204020203" pitchFamily="34" charset="0"/>
                </a:rPr>
                <a:t>Material handling</a:t>
              </a:r>
            </a:p>
            <a:p>
              <a:pPr marL="218526" marR="214629" indent="-207880">
                <a:lnSpc>
                  <a:spcPct val="101499"/>
                </a:lnSpc>
                <a:spcBef>
                  <a:spcPts val="500"/>
                </a:spcBef>
                <a:buFont typeface="Arial"/>
                <a:buChar char="•"/>
                <a:tabLst>
                  <a:tab pos="218526" algn="l"/>
                  <a:tab pos="219087" algn="l"/>
                </a:tabLst>
              </a:pPr>
              <a:r>
                <a:rPr lang="en-US" sz="1000" b="1" spc="-26" dirty="0">
                  <a:latin typeface="Segoe UI" panose="020B0502040204020203" pitchFamily="34" charset="0"/>
                  <a:cs typeface="Segoe UI" panose="020B0502040204020203" pitchFamily="34" charset="0"/>
                </a:rPr>
                <a:t>Trained manpower  and PPE</a:t>
              </a:r>
            </a:p>
            <a:p>
              <a:pPr marL="218526" indent="-207880">
                <a:lnSpc>
                  <a:spcPct val="100000"/>
                </a:lnSpc>
                <a:spcBef>
                  <a:spcPts val="515"/>
                </a:spcBef>
                <a:buFont typeface="Arial"/>
                <a:buChar char="•"/>
                <a:tabLst>
                  <a:tab pos="218526" algn="l"/>
                  <a:tab pos="219087" algn="l"/>
                </a:tabLst>
              </a:pPr>
              <a:r>
                <a:rPr lang="en-US" sz="1000" b="1" spc="-26" dirty="0">
                  <a:latin typeface="Segoe UI" panose="020B0502040204020203" pitchFamily="34" charset="0"/>
                  <a:cs typeface="Segoe UI" panose="020B0502040204020203" pitchFamily="34" charset="0"/>
                </a:rPr>
                <a:t>End of line packaging</a:t>
              </a:r>
            </a:p>
            <a:p>
              <a:pPr marL="218526" indent="-207880">
                <a:lnSpc>
                  <a:spcPct val="100000"/>
                </a:lnSpc>
                <a:spcBef>
                  <a:spcPts val="525"/>
                </a:spcBef>
                <a:buFont typeface="Arial"/>
                <a:buChar char="•"/>
                <a:tabLst>
                  <a:tab pos="218526" algn="l"/>
                  <a:tab pos="219087" algn="l"/>
                </a:tabLst>
              </a:pPr>
              <a:r>
                <a:rPr lang="en-US" sz="1000" b="1" spc="-26" dirty="0">
                  <a:latin typeface="Segoe UI" panose="020B0502040204020203" pitchFamily="34" charset="0"/>
                  <a:cs typeface="Segoe UI" panose="020B0502040204020203" pitchFamily="34" charset="0"/>
                </a:rPr>
                <a:t>Dispatch coordination</a:t>
              </a:r>
            </a:p>
            <a:p>
              <a:pPr marL="218526" indent="-207880">
                <a:lnSpc>
                  <a:spcPct val="100000"/>
                </a:lnSpc>
                <a:spcBef>
                  <a:spcPts val="515"/>
                </a:spcBef>
                <a:buFont typeface="Arial"/>
                <a:buChar char="•"/>
                <a:tabLst>
                  <a:tab pos="218526" algn="l"/>
                  <a:tab pos="219087" algn="l"/>
                </a:tabLst>
              </a:pPr>
              <a:r>
                <a:rPr lang="en-US" sz="1000" b="1" spc="-26" dirty="0">
                  <a:latin typeface="Segoe UI" panose="020B0502040204020203" pitchFamily="34" charset="0"/>
                  <a:cs typeface="Segoe UI" panose="020B0502040204020203" pitchFamily="34" charset="0"/>
                </a:rPr>
                <a:t>Returns management</a:t>
              </a:r>
            </a:p>
          </p:txBody>
        </p:sp>
      </p:grpSp>
      <p:grpSp>
        <p:nvGrpSpPr>
          <p:cNvPr id="72" name="Group 71">
            <a:extLst>
              <a:ext uri="{FF2B5EF4-FFF2-40B4-BE49-F238E27FC236}">
                <a16:creationId xmlns:a16="http://schemas.microsoft.com/office/drawing/2014/main" id="{03FA1376-94DA-70A4-15F8-BE43E86AD928}"/>
              </a:ext>
            </a:extLst>
          </p:cNvPr>
          <p:cNvGrpSpPr/>
          <p:nvPr/>
        </p:nvGrpSpPr>
        <p:grpSpPr>
          <a:xfrm>
            <a:off x="368329" y="4705086"/>
            <a:ext cx="3435825" cy="1734491"/>
            <a:chOff x="8921977" y="1394910"/>
            <a:chExt cx="2926080" cy="2312655"/>
          </a:xfrm>
        </p:grpSpPr>
        <p:sp>
          <p:nvSpPr>
            <p:cNvPr id="73" name="TextBox 72">
              <a:extLst>
                <a:ext uri="{FF2B5EF4-FFF2-40B4-BE49-F238E27FC236}">
                  <a16:creationId xmlns:a16="http://schemas.microsoft.com/office/drawing/2014/main" id="{EC048C33-2BAB-295E-9AA8-E6881F379B30}"/>
                </a:ext>
              </a:extLst>
            </p:cNvPr>
            <p:cNvSpPr txBox="1"/>
            <p:nvPr/>
          </p:nvSpPr>
          <p:spPr>
            <a:xfrm>
              <a:off x="8921977" y="1394910"/>
              <a:ext cx="2926080" cy="533480"/>
            </a:xfrm>
            <a:prstGeom prst="rect">
              <a:avLst/>
            </a:prstGeom>
            <a:noFill/>
          </p:spPr>
          <p:txBody>
            <a:bodyPr wrap="square" lIns="0" rIns="0" rtlCol="0" anchor="b">
              <a:spAutoFit/>
            </a:bodyPr>
            <a:lstStyle/>
            <a:p>
              <a:r>
                <a:rPr lang="en-US" sz="2000" b="1" cap="all" noProof="1">
                  <a:solidFill>
                    <a:srgbClr val="F59D21"/>
                  </a:solidFill>
                </a:rPr>
                <a:t>03. Transportation</a:t>
              </a:r>
            </a:p>
          </p:txBody>
        </p:sp>
        <p:sp>
          <p:nvSpPr>
            <p:cNvPr id="74" name="TextBox 73">
              <a:extLst>
                <a:ext uri="{FF2B5EF4-FFF2-40B4-BE49-F238E27FC236}">
                  <a16:creationId xmlns:a16="http://schemas.microsoft.com/office/drawing/2014/main" id="{C004C791-8B9F-E7E7-017A-9EC1AA2AA209}"/>
                </a:ext>
              </a:extLst>
            </p:cNvPr>
            <p:cNvSpPr txBox="1"/>
            <p:nvPr/>
          </p:nvSpPr>
          <p:spPr>
            <a:xfrm>
              <a:off x="8921977" y="1925881"/>
              <a:ext cx="2926080" cy="1781684"/>
            </a:xfrm>
            <a:prstGeom prst="rect">
              <a:avLst/>
            </a:prstGeom>
            <a:noFill/>
          </p:spPr>
          <p:txBody>
            <a:bodyPr wrap="square" lIns="0" rIns="0" rtlCol="0" anchor="t">
              <a:spAutoFit/>
            </a:bodyPr>
            <a:lstStyle/>
            <a:p>
              <a:pPr marL="218526" indent="-207880">
                <a:lnSpc>
                  <a:spcPct val="100000"/>
                </a:lnSpc>
                <a:spcBef>
                  <a:spcPts val="869"/>
                </a:spcBef>
                <a:buFont typeface="Arial"/>
                <a:buChar char="•"/>
                <a:tabLst>
                  <a:tab pos="218526" algn="l"/>
                  <a:tab pos="219087" algn="l"/>
                </a:tabLst>
              </a:pPr>
              <a:r>
                <a:rPr lang="en-IN" sz="1000" b="1" spc="-26" dirty="0">
                  <a:latin typeface="Segoe UI" panose="020B0502040204020203" pitchFamily="34" charset="0"/>
                  <a:cs typeface="Segoe UI" panose="020B0502040204020203" pitchFamily="34" charset="0"/>
                </a:rPr>
                <a:t>Dedicated vehicles</a:t>
              </a:r>
            </a:p>
            <a:p>
              <a:pPr marL="218526" indent="-207880">
                <a:lnSpc>
                  <a:spcPct val="100000"/>
                </a:lnSpc>
                <a:spcBef>
                  <a:spcPts val="515"/>
                </a:spcBef>
                <a:buFont typeface="Arial"/>
                <a:buChar char="•"/>
                <a:tabLst>
                  <a:tab pos="218526" algn="l"/>
                  <a:tab pos="219087" algn="l"/>
                </a:tabLst>
              </a:pPr>
              <a:r>
                <a:rPr lang="en-IN" sz="1000" b="1" spc="-26" dirty="0">
                  <a:latin typeface="Segoe UI" panose="020B0502040204020203" pitchFamily="34" charset="0"/>
                  <a:cs typeface="Segoe UI" panose="020B0502040204020203" pitchFamily="34" charset="0"/>
                </a:rPr>
                <a:t>FTL</a:t>
              </a:r>
            </a:p>
            <a:p>
              <a:pPr marL="218526" indent="-207880">
                <a:lnSpc>
                  <a:spcPct val="100000"/>
                </a:lnSpc>
                <a:spcBef>
                  <a:spcPts val="520"/>
                </a:spcBef>
                <a:buFont typeface="Arial"/>
                <a:buChar char="•"/>
                <a:tabLst>
                  <a:tab pos="218526" algn="l"/>
                  <a:tab pos="219087" algn="l"/>
                </a:tabLst>
              </a:pPr>
              <a:r>
                <a:rPr lang="en-IN" sz="1000" b="1" spc="-26" dirty="0">
                  <a:latin typeface="Segoe UI" panose="020B0502040204020203" pitchFamily="34" charset="0"/>
                  <a:cs typeface="Segoe UI" panose="020B0502040204020203" pitchFamily="34" charset="0"/>
                </a:rPr>
                <a:t>PTL/LTL</a:t>
              </a:r>
            </a:p>
            <a:p>
              <a:pPr marL="218526" indent="-207880">
                <a:lnSpc>
                  <a:spcPct val="100000"/>
                </a:lnSpc>
                <a:spcBef>
                  <a:spcPts val="520"/>
                </a:spcBef>
                <a:buFont typeface="Arial"/>
                <a:buChar char="•"/>
                <a:tabLst>
                  <a:tab pos="218526" algn="l"/>
                  <a:tab pos="219087" algn="l"/>
                </a:tabLst>
              </a:pPr>
              <a:r>
                <a:rPr lang="en-IN" sz="1000" b="1" spc="-26" dirty="0">
                  <a:latin typeface="Segoe UI" panose="020B0502040204020203" pitchFamily="34" charset="0"/>
                  <a:cs typeface="Segoe UI" panose="020B0502040204020203" pitchFamily="34" charset="0"/>
                </a:rPr>
                <a:t>Reverse logistics</a:t>
              </a:r>
            </a:p>
            <a:p>
              <a:pPr marL="218526" indent="-207880">
                <a:lnSpc>
                  <a:spcPct val="100000"/>
                </a:lnSpc>
                <a:spcBef>
                  <a:spcPts val="520"/>
                </a:spcBef>
                <a:buFont typeface="Arial"/>
                <a:buChar char="•"/>
                <a:tabLst>
                  <a:tab pos="218526" algn="l"/>
                  <a:tab pos="219087" algn="l"/>
                </a:tabLst>
              </a:pPr>
              <a:r>
                <a:rPr lang="en-IN" sz="1000" b="1" spc="-26" dirty="0">
                  <a:latin typeface="Segoe UI" panose="020B0502040204020203" pitchFamily="34" charset="0"/>
                  <a:cs typeface="Segoe UI" panose="020B0502040204020203" pitchFamily="34" charset="0"/>
                </a:rPr>
                <a:t>TMS</a:t>
              </a:r>
            </a:p>
            <a:p>
              <a:pPr marL="218526" indent="-207880">
                <a:lnSpc>
                  <a:spcPct val="100000"/>
                </a:lnSpc>
                <a:spcBef>
                  <a:spcPts val="515"/>
                </a:spcBef>
                <a:buFont typeface="Arial"/>
                <a:buChar char="•"/>
                <a:tabLst>
                  <a:tab pos="218526" algn="l"/>
                  <a:tab pos="219087" algn="l"/>
                </a:tabLst>
              </a:pPr>
              <a:r>
                <a:rPr lang="en-IN" sz="1000" b="1" spc="-26" dirty="0">
                  <a:latin typeface="Segoe UI" panose="020B0502040204020203" pitchFamily="34" charset="0"/>
                  <a:cs typeface="Segoe UI" panose="020B0502040204020203" pitchFamily="34" charset="0"/>
                </a:rPr>
                <a:t>KPI/SLA Management</a:t>
              </a:r>
            </a:p>
          </p:txBody>
        </p:sp>
      </p:grpSp>
    </p:spTree>
    <p:extLst>
      <p:ext uri="{BB962C8B-B14F-4D97-AF65-F5344CB8AC3E}">
        <p14:creationId xmlns:p14="http://schemas.microsoft.com/office/powerpoint/2010/main" val="192957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Black" panose="020B0A02040204020203" pitchFamily="34" charset="0"/>
              <a:ea typeface="Segoe UI Black" panose="020B0A02040204020203" pitchFamily="34" charset="0"/>
            </a:endParaRPr>
          </a:p>
        </p:txBody>
      </p:sp>
      <p:sp>
        <p:nvSpPr>
          <p:cNvPr id="6" name="Rectangle 5">
            <a:extLst>
              <a:ext uri="{FF2B5EF4-FFF2-40B4-BE49-F238E27FC236}">
                <a16:creationId xmlns:a16="http://schemas.microsoft.com/office/drawing/2014/main" id="{B26B1D37-D771-D976-AF1C-18A33F45D96E}"/>
              </a:ext>
            </a:extLst>
          </p:cNvPr>
          <p:cNvSpPr/>
          <p:nvPr/>
        </p:nvSpPr>
        <p:spPr>
          <a:xfrm>
            <a:off x="33335" y="-222"/>
            <a:ext cx="9096377" cy="385762"/>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Our Industrial Expertise </a:t>
            </a:r>
          </a:p>
        </p:txBody>
      </p:sp>
      <p:pic>
        <p:nvPicPr>
          <p:cNvPr id="7" name="Picture 6" descr="Logo&#10;&#10;Description automatically generated">
            <a:extLst>
              <a:ext uri="{FF2B5EF4-FFF2-40B4-BE49-F238E27FC236}">
                <a16:creationId xmlns:a16="http://schemas.microsoft.com/office/drawing/2014/main" id="{C8EC9CE4-AD33-73AB-ECAC-0BDDEB4AF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8" name="Right Triangle 7">
            <a:extLst>
              <a:ext uri="{FF2B5EF4-FFF2-40B4-BE49-F238E27FC236}">
                <a16:creationId xmlns:a16="http://schemas.microsoft.com/office/drawing/2014/main" id="{B3673185-1490-3A79-4D0B-E0FF1AE09CB4}"/>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127" name="Group 126">
            <a:extLst>
              <a:ext uri="{FF2B5EF4-FFF2-40B4-BE49-F238E27FC236}">
                <a16:creationId xmlns:a16="http://schemas.microsoft.com/office/drawing/2014/main" id="{AA844873-D1BB-B9D3-9954-6EC4D99C8C5B}"/>
              </a:ext>
            </a:extLst>
          </p:cNvPr>
          <p:cNvGrpSpPr/>
          <p:nvPr/>
        </p:nvGrpSpPr>
        <p:grpSpPr>
          <a:xfrm>
            <a:off x="2165738" y="885801"/>
            <a:ext cx="5006067" cy="5006066"/>
            <a:chOff x="2022475" y="1230570"/>
            <a:chExt cx="4565651" cy="4565650"/>
          </a:xfrm>
        </p:grpSpPr>
        <p:sp>
          <p:nvSpPr>
            <p:cNvPr id="128" name="Freeform 5">
              <a:extLst>
                <a:ext uri="{FF2B5EF4-FFF2-40B4-BE49-F238E27FC236}">
                  <a16:creationId xmlns:a16="http://schemas.microsoft.com/office/drawing/2014/main" id="{F82A66FF-C2AA-FB54-3830-2E50699DD7DA}"/>
                </a:ext>
              </a:extLst>
            </p:cNvPr>
            <p:cNvSpPr>
              <a:spLocks/>
            </p:cNvSpPr>
            <p:nvPr/>
          </p:nvSpPr>
          <p:spPr bwMode="auto">
            <a:xfrm>
              <a:off x="2808288" y="4764345"/>
              <a:ext cx="1338263" cy="1031875"/>
            </a:xfrm>
            <a:custGeom>
              <a:avLst/>
              <a:gdLst>
                <a:gd name="T0" fmla="*/ 109 w 109"/>
                <a:gd name="T1" fmla="*/ 29 h 84"/>
                <a:gd name="T2" fmla="*/ 109 w 109"/>
                <a:gd name="T3" fmla="*/ 84 h 84"/>
                <a:gd name="T4" fmla="*/ 0 w 109"/>
                <a:gd name="T5" fmla="*/ 39 h 84"/>
                <a:gd name="T6" fmla="*/ 39 w 109"/>
                <a:gd name="T7" fmla="*/ 0 h 84"/>
                <a:gd name="T8" fmla="*/ 109 w 109"/>
                <a:gd name="T9" fmla="*/ 29 h 84"/>
              </a:gdLst>
              <a:ahLst/>
              <a:cxnLst>
                <a:cxn ang="0">
                  <a:pos x="T0" y="T1"/>
                </a:cxn>
                <a:cxn ang="0">
                  <a:pos x="T2" y="T3"/>
                </a:cxn>
                <a:cxn ang="0">
                  <a:pos x="T4" y="T5"/>
                </a:cxn>
                <a:cxn ang="0">
                  <a:pos x="T6" y="T7"/>
                </a:cxn>
                <a:cxn ang="0">
                  <a:pos x="T8" y="T9"/>
                </a:cxn>
              </a:cxnLst>
              <a:rect l="0" t="0" r="r" b="b"/>
              <a:pathLst>
                <a:path w="109" h="84">
                  <a:moveTo>
                    <a:pt x="109" y="29"/>
                  </a:moveTo>
                  <a:cubicBezTo>
                    <a:pt x="109" y="84"/>
                    <a:pt x="109" y="84"/>
                    <a:pt x="109" y="84"/>
                  </a:cubicBezTo>
                  <a:cubicBezTo>
                    <a:pt x="68" y="81"/>
                    <a:pt x="30" y="65"/>
                    <a:pt x="0" y="39"/>
                  </a:cubicBezTo>
                  <a:cubicBezTo>
                    <a:pt x="39" y="0"/>
                    <a:pt x="39" y="0"/>
                    <a:pt x="39" y="0"/>
                  </a:cubicBezTo>
                  <a:cubicBezTo>
                    <a:pt x="59" y="16"/>
                    <a:pt x="83" y="27"/>
                    <a:pt x="109" y="29"/>
                  </a:cubicBez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29" name="Freeform 6">
              <a:extLst>
                <a:ext uri="{FF2B5EF4-FFF2-40B4-BE49-F238E27FC236}">
                  <a16:creationId xmlns:a16="http://schemas.microsoft.com/office/drawing/2014/main" id="{0352AC31-8B0D-4790-0A23-C658D100F19E}"/>
                </a:ext>
              </a:extLst>
            </p:cNvPr>
            <p:cNvSpPr>
              <a:spLocks/>
            </p:cNvSpPr>
            <p:nvPr/>
          </p:nvSpPr>
          <p:spPr bwMode="auto">
            <a:xfrm>
              <a:off x="4476750" y="4764345"/>
              <a:ext cx="1325563" cy="1031875"/>
            </a:xfrm>
            <a:custGeom>
              <a:avLst/>
              <a:gdLst>
                <a:gd name="T0" fmla="*/ 70 w 108"/>
                <a:gd name="T1" fmla="*/ 0 h 84"/>
                <a:gd name="T2" fmla="*/ 108 w 108"/>
                <a:gd name="T3" fmla="*/ 39 h 84"/>
                <a:gd name="T4" fmla="*/ 0 w 108"/>
                <a:gd name="T5" fmla="*/ 84 h 84"/>
                <a:gd name="T6" fmla="*/ 0 w 108"/>
                <a:gd name="T7" fmla="*/ 29 h 84"/>
                <a:gd name="T8" fmla="*/ 70 w 108"/>
                <a:gd name="T9" fmla="*/ 0 h 84"/>
              </a:gdLst>
              <a:ahLst/>
              <a:cxnLst>
                <a:cxn ang="0">
                  <a:pos x="T0" y="T1"/>
                </a:cxn>
                <a:cxn ang="0">
                  <a:pos x="T2" y="T3"/>
                </a:cxn>
                <a:cxn ang="0">
                  <a:pos x="T4" y="T5"/>
                </a:cxn>
                <a:cxn ang="0">
                  <a:pos x="T6" y="T7"/>
                </a:cxn>
                <a:cxn ang="0">
                  <a:pos x="T8" y="T9"/>
                </a:cxn>
              </a:cxnLst>
              <a:rect l="0" t="0" r="r" b="b"/>
              <a:pathLst>
                <a:path w="108" h="84">
                  <a:moveTo>
                    <a:pt x="70" y="0"/>
                  </a:moveTo>
                  <a:cubicBezTo>
                    <a:pt x="108" y="39"/>
                    <a:pt x="108" y="39"/>
                    <a:pt x="108" y="39"/>
                  </a:cubicBezTo>
                  <a:cubicBezTo>
                    <a:pt x="79" y="65"/>
                    <a:pt x="41" y="81"/>
                    <a:pt x="0" y="84"/>
                  </a:cubicBezTo>
                  <a:cubicBezTo>
                    <a:pt x="0" y="29"/>
                    <a:pt x="0" y="29"/>
                    <a:pt x="0" y="29"/>
                  </a:cubicBezTo>
                  <a:cubicBezTo>
                    <a:pt x="26" y="27"/>
                    <a:pt x="50" y="16"/>
                    <a:pt x="70" y="0"/>
                  </a:cubicBezTo>
                  <a:close/>
                </a:path>
              </a:pathLst>
            </a:custGeom>
            <a:solidFill>
              <a:schemeClr val="accent3"/>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30" name="Freeform 7">
              <a:extLst>
                <a:ext uri="{FF2B5EF4-FFF2-40B4-BE49-F238E27FC236}">
                  <a16:creationId xmlns:a16="http://schemas.microsoft.com/office/drawing/2014/main" id="{7D1BD3C1-ADB6-F854-EA87-16EAA5EE4EC1}"/>
                </a:ext>
              </a:extLst>
            </p:cNvPr>
            <p:cNvSpPr>
              <a:spLocks/>
            </p:cNvSpPr>
            <p:nvPr/>
          </p:nvSpPr>
          <p:spPr bwMode="auto">
            <a:xfrm>
              <a:off x="2808288" y="1230570"/>
              <a:ext cx="1338263" cy="1030288"/>
            </a:xfrm>
            <a:custGeom>
              <a:avLst/>
              <a:gdLst>
                <a:gd name="T0" fmla="*/ 39 w 109"/>
                <a:gd name="T1" fmla="*/ 84 h 84"/>
                <a:gd name="T2" fmla="*/ 0 w 109"/>
                <a:gd name="T3" fmla="*/ 45 h 84"/>
                <a:gd name="T4" fmla="*/ 109 w 109"/>
                <a:gd name="T5" fmla="*/ 0 h 84"/>
                <a:gd name="T6" fmla="*/ 109 w 109"/>
                <a:gd name="T7" fmla="*/ 55 h 84"/>
                <a:gd name="T8" fmla="*/ 39 w 109"/>
                <a:gd name="T9" fmla="*/ 84 h 84"/>
              </a:gdLst>
              <a:ahLst/>
              <a:cxnLst>
                <a:cxn ang="0">
                  <a:pos x="T0" y="T1"/>
                </a:cxn>
                <a:cxn ang="0">
                  <a:pos x="T2" y="T3"/>
                </a:cxn>
                <a:cxn ang="0">
                  <a:pos x="T4" y="T5"/>
                </a:cxn>
                <a:cxn ang="0">
                  <a:pos x="T6" y="T7"/>
                </a:cxn>
                <a:cxn ang="0">
                  <a:pos x="T8" y="T9"/>
                </a:cxn>
              </a:cxnLst>
              <a:rect l="0" t="0" r="r" b="b"/>
              <a:pathLst>
                <a:path w="109" h="84">
                  <a:moveTo>
                    <a:pt x="39" y="84"/>
                  </a:moveTo>
                  <a:cubicBezTo>
                    <a:pt x="0" y="45"/>
                    <a:pt x="0" y="45"/>
                    <a:pt x="0" y="45"/>
                  </a:cubicBezTo>
                  <a:cubicBezTo>
                    <a:pt x="30" y="20"/>
                    <a:pt x="68" y="3"/>
                    <a:pt x="109" y="0"/>
                  </a:cubicBezTo>
                  <a:cubicBezTo>
                    <a:pt x="109" y="55"/>
                    <a:pt x="109" y="55"/>
                    <a:pt x="109" y="55"/>
                  </a:cubicBezTo>
                  <a:cubicBezTo>
                    <a:pt x="83" y="58"/>
                    <a:pt x="59" y="68"/>
                    <a:pt x="39" y="84"/>
                  </a:cubicBezTo>
                  <a:close/>
                </a:path>
              </a:pathLst>
            </a:custGeom>
            <a:solidFill>
              <a:schemeClr val="accent3"/>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31" name="Freeform 8">
              <a:extLst>
                <a:ext uri="{FF2B5EF4-FFF2-40B4-BE49-F238E27FC236}">
                  <a16:creationId xmlns:a16="http://schemas.microsoft.com/office/drawing/2014/main" id="{5C8DF481-61FD-03C9-C207-86A2BC230033}"/>
                </a:ext>
              </a:extLst>
            </p:cNvPr>
            <p:cNvSpPr>
              <a:spLocks/>
            </p:cNvSpPr>
            <p:nvPr/>
          </p:nvSpPr>
          <p:spPr bwMode="auto">
            <a:xfrm>
              <a:off x="5570538" y="3684845"/>
              <a:ext cx="1017588" cy="1325563"/>
            </a:xfrm>
            <a:custGeom>
              <a:avLst/>
              <a:gdLst>
                <a:gd name="T0" fmla="*/ 29 w 83"/>
                <a:gd name="T1" fmla="*/ 0 h 108"/>
                <a:gd name="T2" fmla="*/ 83 w 83"/>
                <a:gd name="T3" fmla="*/ 0 h 108"/>
                <a:gd name="T4" fmla="*/ 38 w 83"/>
                <a:gd name="T5" fmla="*/ 108 h 108"/>
                <a:gd name="T6" fmla="*/ 0 w 83"/>
                <a:gd name="T7" fmla="*/ 69 h 108"/>
                <a:gd name="T8" fmla="*/ 29 w 83"/>
                <a:gd name="T9" fmla="*/ 0 h 108"/>
              </a:gdLst>
              <a:ahLst/>
              <a:cxnLst>
                <a:cxn ang="0">
                  <a:pos x="T0" y="T1"/>
                </a:cxn>
                <a:cxn ang="0">
                  <a:pos x="T2" y="T3"/>
                </a:cxn>
                <a:cxn ang="0">
                  <a:pos x="T4" y="T5"/>
                </a:cxn>
                <a:cxn ang="0">
                  <a:pos x="T6" y="T7"/>
                </a:cxn>
                <a:cxn ang="0">
                  <a:pos x="T8" y="T9"/>
                </a:cxn>
              </a:cxnLst>
              <a:rect l="0" t="0" r="r" b="b"/>
              <a:pathLst>
                <a:path w="83" h="108">
                  <a:moveTo>
                    <a:pt x="29" y="0"/>
                  </a:moveTo>
                  <a:cubicBezTo>
                    <a:pt x="83" y="0"/>
                    <a:pt x="83" y="0"/>
                    <a:pt x="83" y="0"/>
                  </a:cubicBezTo>
                  <a:cubicBezTo>
                    <a:pt x="80" y="41"/>
                    <a:pt x="64" y="79"/>
                    <a:pt x="38" y="108"/>
                  </a:cubicBezTo>
                  <a:cubicBezTo>
                    <a:pt x="0" y="69"/>
                    <a:pt x="0" y="69"/>
                    <a:pt x="0" y="69"/>
                  </a:cubicBezTo>
                  <a:cubicBezTo>
                    <a:pt x="15" y="50"/>
                    <a:pt x="26" y="26"/>
                    <a:pt x="29" y="0"/>
                  </a:cubicBez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32" name="Freeform 9">
              <a:extLst>
                <a:ext uri="{FF2B5EF4-FFF2-40B4-BE49-F238E27FC236}">
                  <a16:creationId xmlns:a16="http://schemas.microsoft.com/office/drawing/2014/main" id="{87AF9CE8-D040-6D0C-38D5-83FB8571B272}"/>
                </a:ext>
              </a:extLst>
            </p:cNvPr>
            <p:cNvSpPr>
              <a:spLocks/>
            </p:cNvSpPr>
            <p:nvPr/>
          </p:nvSpPr>
          <p:spPr bwMode="auto">
            <a:xfrm>
              <a:off x="4476750" y="1230570"/>
              <a:ext cx="1325563" cy="1030288"/>
            </a:xfrm>
            <a:custGeom>
              <a:avLst/>
              <a:gdLst>
                <a:gd name="T0" fmla="*/ 0 w 108"/>
                <a:gd name="T1" fmla="*/ 55 h 84"/>
                <a:gd name="T2" fmla="*/ 0 w 108"/>
                <a:gd name="T3" fmla="*/ 0 h 84"/>
                <a:gd name="T4" fmla="*/ 108 w 108"/>
                <a:gd name="T5" fmla="*/ 45 h 84"/>
                <a:gd name="T6" fmla="*/ 70 w 108"/>
                <a:gd name="T7" fmla="*/ 84 h 84"/>
                <a:gd name="T8" fmla="*/ 0 w 108"/>
                <a:gd name="T9" fmla="*/ 55 h 84"/>
              </a:gdLst>
              <a:ahLst/>
              <a:cxnLst>
                <a:cxn ang="0">
                  <a:pos x="T0" y="T1"/>
                </a:cxn>
                <a:cxn ang="0">
                  <a:pos x="T2" y="T3"/>
                </a:cxn>
                <a:cxn ang="0">
                  <a:pos x="T4" y="T5"/>
                </a:cxn>
                <a:cxn ang="0">
                  <a:pos x="T6" y="T7"/>
                </a:cxn>
                <a:cxn ang="0">
                  <a:pos x="T8" y="T9"/>
                </a:cxn>
              </a:cxnLst>
              <a:rect l="0" t="0" r="r" b="b"/>
              <a:pathLst>
                <a:path w="108" h="84">
                  <a:moveTo>
                    <a:pt x="0" y="55"/>
                  </a:moveTo>
                  <a:cubicBezTo>
                    <a:pt x="0" y="0"/>
                    <a:pt x="0" y="0"/>
                    <a:pt x="0" y="0"/>
                  </a:cubicBezTo>
                  <a:cubicBezTo>
                    <a:pt x="41" y="3"/>
                    <a:pt x="79" y="20"/>
                    <a:pt x="108" y="45"/>
                  </a:cubicBezTo>
                  <a:cubicBezTo>
                    <a:pt x="70" y="84"/>
                    <a:pt x="70" y="84"/>
                    <a:pt x="70" y="84"/>
                  </a:cubicBezTo>
                  <a:cubicBezTo>
                    <a:pt x="50" y="68"/>
                    <a:pt x="26" y="58"/>
                    <a:pt x="0" y="55"/>
                  </a:cubicBez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33" name="Freeform 10">
              <a:extLst>
                <a:ext uri="{FF2B5EF4-FFF2-40B4-BE49-F238E27FC236}">
                  <a16:creationId xmlns:a16="http://schemas.microsoft.com/office/drawing/2014/main" id="{984EA2CB-783B-FE28-762E-B467995EBCB4}"/>
                </a:ext>
              </a:extLst>
            </p:cNvPr>
            <p:cNvSpPr>
              <a:spLocks/>
            </p:cNvSpPr>
            <p:nvPr/>
          </p:nvSpPr>
          <p:spPr bwMode="auto">
            <a:xfrm>
              <a:off x="2022475" y="2014795"/>
              <a:ext cx="1031875" cy="1338263"/>
            </a:xfrm>
            <a:custGeom>
              <a:avLst/>
              <a:gdLst>
                <a:gd name="T0" fmla="*/ 55 w 84"/>
                <a:gd name="T1" fmla="*/ 109 h 109"/>
                <a:gd name="T2" fmla="*/ 0 w 84"/>
                <a:gd name="T3" fmla="*/ 109 h 109"/>
                <a:gd name="T4" fmla="*/ 45 w 84"/>
                <a:gd name="T5" fmla="*/ 0 h 109"/>
                <a:gd name="T6" fmla="*/ 84 w 84"/>
                <a:gd name="T7" fmla="*/ 39 h 109"/>
                <a:gd name="T8" fmla="*/ 55 w 84"/>
                <a:gd name="T9" fmla="*/ 109 h 109"/>
              </a:gdLst>
              <a:ahLst/>
              <a:cxnLst>
                <a:cxn ang="0">
                  <a:pos x="T0" y="T1"/>
                </a:cxn>
                <a:cxn ang="0">
                  <a:pos x="T2" y="T3"/>
                </a:cxn>
                <a:cxn ang="0">
                  <a:pos x="T4" y="T5"/>
                </a:cxn>
                <a:cxn ang="0">
                  <a:pos x="T6" y="T7"/>
                </a:cxn>
                <a:cxn ang="0">
                  <a:pos x="T8" y="T9"/>
                </a:cxn>
              </a:cxnLst>
              <a:rect l="0" t="0" r="r" b="b"/>
              <a:pathLst>
                <a:path w="84" h="109">
                  <a:moveTo>
                    <a:pt x="55" y="109"/>
                  </a:moveTo>
                  <a:cubicBezTo>
                    <a:pt x="0" y="109"/>
                    <a:pt x="0" y="109"/>
                    <a:pt x="0" y="109"/>
                  </a:cubicBezTo>
                  <a:cubicBezTo>
                    <a:pt x="3" y="67"/>
                    <a:pt x="20" y="30"/>
                    <a:pt x="45" y="0"/>
                  </a:cubicBezTo>
                  <a:cubicBezTo>
                    <a:pt x="84" y="39"/>
                    <a:pt x="84" y="39"/>
                    <a:pt x="84" y="39"/>
                  </a:cubicBezTo>
                  <a:cubicBezTo>
                    <a:pt x="68" y="58"/>
                    <a:pt x="58" y="82"/>
                    <a:pt x="55" y="109"/>
                  </a:cubicBez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34" name="Freeform 11">
              <a:extLst>
                <a:ext uri="{FF2B5EF4-FFF2-40B4-BE49-F238E27FC236}">
                  <a16:creationId xmlns:a16="http://schemas.microsoft.com/office/drawing/2014/main" id="{9D4610AA-31D3-60DF-794A-258A185C6A33}"/>
                </a:ext>
              </a:extLst>
            </p:cNvPr>
            <p:cNvSpPr>
              <a:spLocks/>
            </p:cNvSpPr>
            <p:nvPr/>
          </p:nvSpPr>
          <p:spPr bwMode="auto">
            <a:xfrm>
              <a:off x="5570538" y="2014795"/>
              <a:ext cx="1017588" cy="1338263"/>
            </a:xfrm>
            <a:custGeom>
              <a:avLst/>
              <a:gdLst>
                <a:gd name="T0" fmla="*/ 0 w 83"/>
                <a:gd name="T1" fmla="*/ 39 h 109"/>
                <a:gd name="T2" fmla="*/ 38 w 83"/>
                <a:gd name="T3" fmla="*/ 0 h 109"/>
                <a:gd name="T4" fmla="*/ 83 w 83"/>
                <a:gd name="T5" fmla="*/ 109 h 109"/>
                <a:gd name="T6" fmla="*/ 29 w 83"/>
                <a:gd name="T7" fmla="*/ 109 h 109"/>
                <a:gd name="T8" fmla="*/ 0 w 83"/>
                <a:gd name="T9" fmla="*/ 39 h 109"/>
              </a:gdLst>
              <a:ahLst/>
              <a:cxnLst>
                <a:cxn ang="0">
                  <a:pos x="T0" y="T1"/>
                </a:cxn>
                <a:cxn ang="0">
                  <a:pos x="T2" y="T3"/>
                </a:cxn>
                <a:cxn ang="0">
                  <a:pos x="T4" y="T5"/>
                </a:cxn>
                <a:cxn ang="0">
                  <a:pos x="T6" y="T7"/>
                </a:cxn>
                <a:cxn ang="0">
                  <a:pos x="T8" y="T9"/>
                </a:cxn>
              </a:cxnLst>
              <a:rect l="0" t="0" r="r" b="b"/>
              <a:pathLst>
                <a:path w="83" h="109">
                  <a:moveTo>
                    <a:pt x="0" y="39"/>
                  </a:moveTo>
                  <a:cubicBezTo>
                    <a:pt x="38" y="0"/>
                    <a:pt x="38" y="0"/>
                    <a:pt x="38" y="0"/>
                  </a:cubicBezTo>
                  <a:cubicBezTo>
                    <a:pt x="64" y="30"/>
                    <a:pt x="80" y="67"/>
                    <a:pt x="83" y="109"/>
                  </a:cubicBezTo>
                  <a:cubicBezTo>
                    <a:pt x="29" y="109"/>
                    <a:pt x="29" y="109"/>
                    <a:pt x="29" y="109"/>
                  </a:cubicBezTo>
                  <a:cubicBezTo>
                    <a:pt x="26" y="82"/>
                    <a:pt x="15" y="58"/>
                    <a:pt x="0" y="39"/>
                  </a:cubicBezTo>
                  <a:close/>
                </a:path>
              </a:pathLst>
            </a:custGeom>
            <a:solidFill>
              <a:schemeClr val="accent3"/>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35" name="Freeform 12">
              <a:extLst>
                <a:ext uri="{FF2B5EF4-FFF2-40B4-BE49-F238E27FC236}">
                  <a16:creationId xmlns:a16="http://schemas.microsoft.com/office/drawing/2014/main" id="{CE237810-0570-165C-FC10-FD6A7DAF271D}"/>
                </a:ext>
              </a:extLst>
            </p:cNvPr>
            <p:cNvSpPr>
              <a:spLocks/>
            </p:cNvSpPr>
            <p:nvPr/>
          </p:nvSpPr>
          <p:spPr bwMode="auto">
            <a:xfrm>
              <a:off x="2022475" y="3684845"/>
              <a:ext cx="1031875" cy="1325563"/>
            </a:xfrm>
            <a:custGeom>
              <a:avLst/>
              <a:gdLst>
                <a:gd name="T0" fmla="*/ 84 w 84"/>
                <a:gd name="T1" fmla="*/ 69 h 108"/>
                <a:gd name="T2" fmla="*/ 45 w 84"/>
                <a:gd name="T3" fmla="*/ 108 h 108"/>
                <a:gd name="T4" fmla="*/ 0 w 84"/>
                <a:gd name="T5" fmla="*/ 0 h 108"/>
                <a:gd name="T6" fmla="*/ 55 w 84"/>
                <a:gd name="T7" fmla="*/ 0 h 108"/>
                <a:gd name="T8" fmla="*/ 84 w 84"/>
                <a:gd name="T9" fmla="*/ 69 h 108"/>
              </a:gdLst>
              <a:ahLst/>
              <a:cxnLst>
                <a:cxn ang="0">
                  <a:pos x="T0" y="T1"/>
                </a:cxn>
                <a:cxn ang="0">
                  <a:pos x="T2" y="T3"/>
                </a:cxn>
                <a:cxn ang="0">
                  <a:pos x="T4" y="T5"/>
                </a:cxn>
                <a:cxn ang="0">
                  <a:pos x="T6" y="T7"/>
                </a:cxn>
                <a:cxn ang="0">
                  <a:pos x="T8" y="T9"/>
                </a:cxn>
              </a:cxnLst>
              <a:rect l="0" t="0" r="r" b="b"/>
              <a:pathLst>
                <a:path w="84" h="108">
                  <a:moveTo>
                    <a:pt x="84" y="69"/>
                  </a:moveTo>
                  <a:cubicBezTo>
                    <a:pt x="45" y="108"/>
                    <a:pt x="45" y="108"/>
                    <a:pt x="45" y="108"/>
                  </a:cubicBezTo>
                  <a:cubicBezTo>
                    <a:pt x="20" y="79"/>
                    <a:pt x="3" y="41"/>
                    <a:pt x="0" y="0"/>
                  </a:cubicBezTo>
                  <a:cubicBezTo>
                    <a:pt x="55" y="0"/>
                    <a:pt x="55" y="0"/>
                    <a:pt x="55" y="0"/>
                  </a:cubicBezTo>
                  <a:cubicBezTo>
                    <a:pt x="58" y="26"/>
                    <a:pt x="68" y="50"/>
                    <a:pt x="84" y="69"/>
                  </a:cubicBezTo>
                  <a:close/>
                </a:path>
              </a:pathLst>
            </a:custGeom>
            <a:solidFill>
              <a:schemeClr val="accent3"/>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36" name="Group 135">
              <a:extLst>
                <a:ext uri="{FF2B5EF4-FFF2-40B4-BE49-F238E27FC236}">
                  <a16:creationId xmlns:a16="http://schemas.microsoft.com/office/drawing/2014/main" id="{CF314D10-F3FE-EEA5-9ABA-AA6A0CEA7D5F}"/>
                </a:ext>
              </a:extLst>
            </p:cNvPr>
            <p:cNvGrpSpPr/>
            <p:nvPr/>
          </p:nvGrpSpPr>
          <p:grpSpPr>
            <a:xfrm>
              <a:off x="2894117" y="2097418"/>
              <a:ext cx="2822366" cy="2831954"/>
              <a:chOff x="3606800" y="2722563"/>
              <a:chExt cx="1401763" cy="1406525"/>
            </a:xfrm>
            <a:effectLst/>
          </p:grpSpPr>
          <p:sp>
            <p:nvSpPr>
              <p:cNvPr id="141" name="Freeform 5">
                <a:extLst>
                  <a:ext uri="{FF2B5EF4-FFF2-40B4-BE49-F238E27FC236}">
                    <a16:creationId xmlns:a16="http://schemas.microsoft.com/office/drawing/2014/main" id="{C7DF9383-754B-05A0-AF6E-D43CE3C8665B}"/>
                  </a:ext>
                </a:extLst>
              </p:cNvPr>
              <p:cNvSpPr>
                <a:spLocks/>
              </p:cNvSpPr>
              <p:nvPr/>
            </p:nvSpPr>
            <p:spPr bwMode="auto">
              <a:xfrm>
                <a:off x="3606800" y="2722563"/>
                <a:ext cx="649288" cy="1406525"/>
              </a:xfrm>
              <a:custGeom>
                <a:avLst/>
                <a:gdLst>
                  <a:gd name="T0" fmla="*/ 54 w 173"/>
                  <a:gd name="T1" fmla="*/ 186 h 372"/>
                  <a:gd name="T2" fmla="*/ 173 w 173"/>
                  <a:gd name="T3" fmla="*/ 317 h 372"/>
                  <a:gd name="T4" fmla="*/ 173 w 173"/>
                  <a:gd name="T5" fmla="*/ 372 h 372"/>
                  <a:gd name="T6" fmla="*/ 0 w 173"/>
                  <a:gd name="T7" fmla="*/ 186 h 372"/>
                  <a:gd name="T8" fmla="*/ 173 w 173"/>
                  <a:gd name="T9" fmla="*/ 0 h 372"/>
                  <a:gd name="T10" fmla="*/ 173 w 173"/>
                  <a:gd name="T11" fmla="*/ 55 h 372"/>
                  <a:gd name="T12" fmla="*/ 54 w 173"/>
                  <a:gd name="T13" fmla="*/ 186 h 372"/>
                </a:gdLst>
                <a:ahLst/>
                <a:cxnLst>
                  <a:cxn ang="0">
                    <a:pos x="T0" y="T1"/>
                  </a:cxn>
                  <a:cxn ang="0">
                    <a:pos x="T2" y="T3"/>
                  </a:cxn>
                  <a:cxn ang="0">
                    <a:pos x="T4" y="T5"/>
                  </a:cxn>
                  <a:cxn ang="0">
                    <a:pos x="T6" y="T7"/>
                  </a:cxn>
                  <a:cxn ang="0">
                    <a:pos x="T8" y="T9"/>
                  </a:cxn>
                  <a:cxn ang="0">
                    <a:pos x="T10" y="T11"/>
                  </a:cxn>
                  <a:cxn ang="0">
                    <a:pos x="T12" y="T13"/>
                  </a:cxn>
                </a:cxnLst>
                <a:rect l="0" t="0" r="r" b="b"/>
                <a:pathLst>
                  <a:path w="173" h="372">
                    <a:moveTo>
                      <a:pt x="54" y="186"/>
                    </a:moveTo>
                    <a:cubicBezTo>
                      <a:pt x="54" y="254"/>
                      <a:pt x="106" y="311"/>
                      <a:pt x="173" y="317"/>
                    </a:cubicBezTo>
                    <a:cubicBezTo>
                      <a:pt x="173" y="372"/>
                      <a:pt x="173" y="372"/>
                      <a:pt x="173" y="372"/>
                    </a:cubicBezTo>
                    <a:cubicBezTo>
                      <a:pt x="76" y="365"/>
                      <a:pt x="0" y="285"/>
                      <a:pt x="0" y="186"/>
                    </a:cubicBezTo>
                    <a:cubicBezTo>
                      <a:pt x="0" y="88"/>
                      <a:pt x="76" y="7"/>
                      <a:pt x="173" y="0"/>
                    </a:cubicBezTo>
                    <a:cubicBezTo>
                      <a:pt x="173" y="55"/>
                      <a:pt x="173" y="55"/>
                      <a:pt x="173" y="55"/>
                    </a:cubicBezTo>
                    <a:cubicBezTo>
                      <a:pt x="106" y="62"/>
                      <a:pt x="54" y="118"/>
                      <a:pt x="54" y="186"/>
                    </a:cubicBezTo>
                    <a:close/>
                  </a:path>
                </a:pathLst>
              </a:custGeom>
              <a:solidFill>
                <a:srgbClr val="DA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
                <a:extLst>
                  <a:ext uri="{FF2B5EF4-FFF2-40B4-BE49-F238E27FC236}">
                    <a16:creationId xmlns:a16="http://schemas.microsoft.com/office/drawing/2014/main" id="{6C5A71AA-60E3-69F9-CD66-5D4BDFE06439}"/>
                  </a:ext>
                </a:extLst>
              </p:cNvPr>
              <p:cNvSpPr>
                <a:spLocks/>
              </p:cNvSpPr>
              <p:nvPr/>
            </p:nvSpPr>
            <p:spPr bwMode="auto">
              <a:xfrm>
                <a:off x="4354513" y="2722563"/>
                <a:ext cx="654050" cy="1406525"/>
              </a:xfrm>
              <a:custGeom>
                <a:avLst/>
                <a:gdLst>
                  <a:gd name="T0" fmla="*/ 119 w 174"/>
                  <a:gd name="T1" fmla="*/ 186 h 372"/>
                  <a:gd name="T2" fmla="*/ 0 w 174"/>
                  <a:gd name="T3" fmla="*/ 55 h 372"/>
                  <a:gd name="T4" fmla="*/ 0 w 174"/>
                  <a:gd name="T5" fmla="*/ 0 h 372"/>
                  <a:gd name="T6" fmla="*/ 174 w 174"/>
                  <a:gd name="T7" fmla="*/ 186 h 372"/>
                  <a:gd name="T8" fmla="*/ 0 w 174"/>
                  <a:gd name="T9" fmla="*/ 372 h 372"/>
                  <a:gd name="T10" fmla="*/ 0 w 174"/>
                  <a:gd name="T11" fmla="*/ 317 h 372"/>
                  <a:gd name="T12" fmla="*/ 119 w 174"/>
                  <a:gd name="T13" fmla="*/ 186 h 372"/>
                </a:gdLst>
                <a:ahLst/>
                <a:cxnLst>
                  <a:cxn ang="0">
                    <a:pos x="T0" y="T1"/>
                  </a:cxn>
                  <a:cxn ang="0">
                    <a:pos x="T2" y="T3"/>
                  </a:cxn>
                  <a:cxn ang="0">
                    <a:pos x="T4" y="T5"/>
                  </a:cxn>
                  <a:cxn ang="0">
                    <a:pos x="T6" y="T7"/>
                  </a:cxn>
                  <a:cxn ang="0">
                    <a:pos x="T8" y="T9"/>
                  </a:cxn>
                  <a:cxn ang="0">
                    <a:pos x="T10" y="T11"/>
                  </a:cxn>
                  <a:cxn ang="0">
                    <a:pos x="T12" y="T13"/>
                  </a:cxn>
                </a:cxnLst>
                <a:rect l="0" t="0" r="r" b="b"/>
                <a:pathLst>
                  <a:path w="174" h="372">
                    <a:moveTo>
                      <a:pt x="119" y="186"/>
                    </a:moveTo>
                    <a:cubicBezTo>
                      <a:pt x="119" y="118"/>
                      <a:pt x="67" y="62"/>
                      <a:pt x="0" y="55"/>
                    </a:cubicBezTo>
                    <a:cubicBezTo>
                      <a:pt x="0" y="0"/>
                      <a:pt x="0" y="0"/>
                      <a:pt x="0" y="0"/>
                    </a:cubicBezTo>
                    <a:cubicBezTo>
                      <a:pt x="97" y="7"/>
                      <a:pt x="174" y="88"/>
                      <a:pt x="174" y="186"/>
                    </a:cubicBezTo>
                    <a:cubicBezTo>
                      <a:pt x="174" y="285"/>
                      <a:pt x="97" y="365"/>
                      <a:pt x="0" y="372"/>
                    </a:cubicBezTo>
                    <a:cubicBezTo>
                      <a:pt x="0" y="317"/>
                      <a:pt x="0" y="317"/>
                      <a:pt x="0" y="317"/>
                    </a:cubicBezTo>
                    <a:cubicBezTo>
                      <a:pt x="67" y="311"/>
                      <a:pt x="119" y="254"/>
                      <a:pt x="119" y="186"/>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7" name="Group 136">
              <a:extLst>
                <a:ext uri="{FF2B5EF4-FFF2-40B4-BE49-F238E27FC236}">
                  <a16:creationId xmlns:a16="http://schemas.microsoft.com/office/drawing/2014/main" id="{E4F18FAC-F9D9-0C4C-35E8-6B81C7B08EB2}"/>
                </a:ext>
              </a:extLst>
            </p:cNvPr>
            <p:cNvGrpSpPr/>
            <p:nvPr/>
          </p:nvGrpSpPr>
          <p:grpSpPr>
            <a:xfrm>
              <a:off x="5875486" y="2826352"/>
              <a:ext cx="82057" cy="83229"/>
              <a:chOff x="10044113" y="2171700"/>
              <a:chExt cx="111125" cy="112713"/>
            </a:xfrm>
            <a:solidFill>
              <a:schemeClr val="bg1"/>
            </a:solidFill>
            <a:effectLst/>
          </p:grpSpPr>
          <p:sp>
            <p:nvSpPr>
              <p:cNvPr id="138" name="Freeform 29">
                <a:extLst>
                  <a:ext uri="{FF2B5EF4-FFF2-40B4-BE49-F238E27FC236}">
                    <a16:creationId xmlns:a16="http://schemas.microsoft.com/office/drawing/2014/main" id="{883B3033-2772-7837-E0CC-1C6F3067C51C}"/>
                  </a:ext>
                </a:extLst>
              </p:cNvPr>
              <p:cNvSpPr>
                <a:spLocks/>
              </p:cNvSpPr>
              <p:nvPr/>
            </p:nvSpPr>
            <p:spPr bwMode="auto">
              <a:xfrm>
                <a:off x="10044113" y="2171700"/>
                <a:ext cx="111125" cy="22225"/>
              </a:xfrm>
              <a:custGeom>
                <a:avLst/>
                <a:gdLst>
                  <a:gd name="T0" fmla="*/ 36 w 40"/>
                  <a:gd name="T1" fmla="*/ 0 h 8"/>
                  <a:gd name="T2" fmla="*/ 4 w 40"/>
                  <a:gd name="T3" fmla="*/ 0 h 8"/>
                  <a:gd name="T4" fmla="*/ 0 w 40"/>
                  <a:gd name="T5" fmla="*/ 4 h 8"/>
                  <a:gd name="T6" fmla="*/ 4 w 40"/>
                  <a:gd name="T7" fmla="*/ 8 h 8"/>
                  <a:gd name="T8" fmla="*/ 36 w 40"/>
                  <a:gd name="T9" fmla="*/ 8 h 8"/>
                  <a:gd name="T10" fmla="*/ 40 w 40"/>
                  <a:gd name="T11" fmla="*/ 4 h 8"/>
                  <a:gd name="T12" fmla="*/ 36 w 4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0"/>
                    </a:moveTo>
                    <a:cubicBezTo>
                      <a:pt x="4" y="0"/>
                      <a:pt x="4" y="0"/>
                      <a:pt x="4" y="0"/>
                    </a:cubicBezTo>
                    <a:cubicBezTo>
                      <a:pt x="2" y="0"/>
                      <a:pt x="0" y="2"/>
                      <a:pt x="0" y="4"/>
                    </a:cubicBezTo>
                    <a:cubicBezTo>
                      <a:pt x="0" y="6"/>
                      <a:pt x="2" y="8"/>
                      <a:pt x="4" y="8"/>
                    </a:cubicBezTo>
                    <a:cubicBezTo>
                      <a:pt x="36" y="8"/>
                      <a:pt x="36" y="8"/>
                      <a:pt x="36" y="8"/>
                    </a:cubicBezTo>
                    <a:cubicBezTo>
                      <a:pt x="38" y="8"/>
                      <a:pt x="40" y="6"/>
                      <a:pt x="40" y="4"/>
                    </a:cubicBezTo>
                    <a:cubicBezTo>
                      <a:pt x="40" y="2"/>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0">
                <a:extLst>
                  <a:ext uri="{FF2B5EF4-FFF2-40B4-BE49-F238E27FC236}">
                    <a16:creationId xmlns:a16="http://schemas.microsoft.com/office/drawing/2014/main" id="{85880598-D638-25D4-624C-94E96627F7B4}"/>
                  </a:ext>
                </a:extLst>
              </p:cNvPr>
              <p:cNvSpPr>
                <a:spLocks/>
              </p:cNvSpPr>
              <p:nvPr/>
            </p:nvSpPr>
            <p:spPr bwMode="auto">
              <a:xfrm>
                <a:off x="10088563" y="2216150"/>
                <a:ext cx="66675" cy="22225"/>
              </a:xfrm>
              <a:custGeom>
                <a:avLst/>
                <a:gdLst>
                  <a:gd name="T0" fmla="*/ 20 w 24"/>
                  <a:gd name="T1" fmla="*/ 0 h 8"/>
                  <a:gd name="T2" fmla="*/ 4 w 24"/>
                  <a:gd name="T3" fmla="*/ 0 h 8"/>
                  <a:gd name="T4" fmla="*/ 0 w 24"/>
                  <a:gd name="T5" fmla="*/ 4 h 8"/>
                  <a:gd name="T6" fmla="*/ 4 w 24"/>
                  <a:gd name="T7" fmla="*/ 8 h 8"/>
                  <a:gd name="T8" fmla="*/ 20 w 24"/>
                  <a:gd name="T9" fmla="*/ 8 h 8"/>
                  <a:gd name="T10" fmla="*/ 24 w 24"/>
                  <a:gd name="T11" fmla="*/ 4 h 8"/>
                  <a:gd name="T12" fmla="*/ 20 w 2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20" y="0"/>
                    </a:moveTo>
                    <a:cubicBezTo>
                      <a:pt x="4" y="0"/>
                      <a:pt x="4" y="0"/>
                      <a:pt x="4" y="0"/>
                    </a:cubicBezTo>
                    <a:cubicBezTo>
                      <a:pt x="2" y="0"/>
                      <a:pt x="0" y="2"/>
                      <a:pt x="0" y="4"/>
                    </a:cubicBezTo>
                    <a:cubicBezTo>
                      <a:pt x="0" y="6"/>
                      <a:pt x="2" y="8"/>
                      <a:pt x="4" y="8"/>
                    </a:cubicBezTo>
                    <a:cubicBezTo>
                      <a:pt x="20" y="8"/>
                      <a:pt x="20" y="8"/>
                      <a:pt x="20" y="8"/>
                    </a:cubicBezTo>
                    <a:cubicBezTo>
                      <a:pt x="22" y="8"/>
                      <a:pt x="24" y="6"/>
                      <a:pt x="24" y="4"/>
                    </a:cubicBezTo>
                    <a:cubicBezTo>
                      <a:pt x="24" y="2"/>
                      <a:pt x="2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1">
                <a:extLst>
                  <a:ext uri="{FF2B5EF4-FFF2-40B4-BE49-F238E27FC236}">
                    <a16:creationId xmlns:a16="http://schemas.microsoft.com/office/drawing/2014/main" id="{CEC50C23-EA99-2A13-5A24-1D3DF1AA1506}"/>
                  </a:ext>
                </a:extLst>
              </p:cNvPr>
              <p:cNvSpPr>
                <a:spLocks/>
              </p:cNvSpPr>
              <p:nvPr/>
            </p:nvSpPr>
            <p:spPr bwMode="auto">
              <a:xfrm>
                <a:off x="10110788" y="2262188"/>
                <a:ext cx="44450" cy="22225"/>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2"/>
                      <a:pt x="0" y="4"/>
                    </a:cubicBezTo>
                    <a:cubicBezTo>
                      <a:pt x="0" y="6"/>
                      <a:pt x="2" y="8"/>
                      <a:pt x="4" y="8"/>
                    </a:cubicBezTo>
                    <a:cubicBezTo>
                      <a:pt x="12" y="8"/>
                      <a:pt x="12" y="8"/>
                      <a:pt x="12" y="8"/>
                    </a:cubicBezTo>
                    <a:cubicBezTo>
                      <a:pt x="14" y="8"/>
                      <a:pt x="16" y="6"/>
                      <a:pt x="16" y="4"/>
                    </a:cubicBezTo>
                    <a:cubicBezTo>
                      <a:pt x="16" y="2"/>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43" name="Picture 142" descr="Logo&#10;&#10;Description automatically generated">
            <a:extLst>
              <a:ext uri="{FF2B5EF4-FFF2-40B4-BE49-F238E27FC236}">
                <a16:creationId xmlns:a16="http://schemas.microsoft.com/office/drawing/2014/main" id="{AD417868-E426-8AF9-AC0C-7C4AEDEC38F7}"/>
              </a:ext>
            </a:extLst>
          </p:cNvPr>
          <p:cNvPicPr>
            <a:picLocks noChangeAspect="1"/>
          </p:cNvPicPr>
          <p:nvPr/>
        </p:nvPicPr>
        <p:blipFill rotWithShape="1">
          <a:blip r:embed="rId3">
            <a:extLst>
              <a:ext uri="{28A0092B-C50C-407E-A947-70E740481C1C}">
                <a14:useLocalDpi xmlns:a14="http://schemas.microsoft.com/office/drawing/2010/main" val="0"/>
              </a:ext>
            </a:extLst>
          </a:blip>
          <a:srcRect l="25338" t="21671" r="23034" b="27697"/>
          <a:stretch/>
        </p:blipFill>
        <p:spPr>
          <a:xfrm>
            <a:off x="3553228" y="1132385"/>
            <a:ext cx="569873" cy="636503"/>
          </a:xfrm>
          <a:prstGeom prst="rect">
            <a:avLst/>
          </a:prstGeom>
        </p:spPr>
      </p:pic>
      <p:pic>
        <p:nvPicPr>
          <p:cNvPr id="144" name="Picture 143" descr="Logo&#10;&#10;Description automatically generated">
            <a:extLst>
              <a:ext uri="{FF2B5EF4-FFF2-40B4-BE49-F238E27FC236}">
                <a16:creationId xmlns:a16="http://schemas.microsoft.com/office/drawing/2014/main" id="{4D79E02F-7221-627D-6054-94C1BB004B13}"/>
              </a:ext>
            </a:extLst>
          </p:cNvPr>
          <p:cNvPicPr>
            <a:picLocks noChangeAspect="1"/>
          </p:cNvPicPr>
          <p:nvPr/>
        </p:nvPicPr>
        <p:blipFill rotWithShape="1">
          <a:blip r:embed="rId4">
            <a:extLst>
              <a:ext uri="{28A0092B-C50C-407E-A947-70E740481C1C}">
                <a14:useLocalDpi xmlns:a14="http://schemas.microsoft.com/office/drawing/2010/main" val="0"/>
              </a:ext>
            </a:extLst>
          </a:blip>
          <a:srcRect l="31390" t="21001" r="24424" b="37808"/>
          <a:stretch/>
        </p:blipFill>
        <p:spPr>
          <a:xfrm>
            <a:off x="2257438" y="3942321"/>
            <a:ext cx="948012" cy="685800"/>
          </a:xfrm>
          <a:prstGeom prst="rect">
            <a:avLst/>
          </a:prstGeom>
        </p:spPr>
      </p:pic>
      <p:pic>
        <p:nvPicPr>
          <p:cNvPr id="145" name="Picture 144" descr="Icon&#10;&#10;Description automatically generated">
            <a:extLst>
              <a:ext uri="{FF2B5EF4-FFF2-40B4-BE49-F238E27FC236}">
                <a16:creationId xmlns:a16="http://schemas.microsoft.com/office/drawing/2014/main" id="{B52DE51D-0843-1FC9-9A77-378CE0A59136}"/>
              </a:ext>
            </a:extLst>
          </p:cNvPr>
          <p:cNvPicPr>
            <a:picLocks noChangeAspect="1"/>
          </p:cNvPicPr>
          <p:nvPr/>
        </p:nvPicPr>
        <p:blipFill rotWithShape="1">
          <a:blip r:embed="rId5">
            <a:extLst>
              <a:ext uri="{28A0092B-C50C-407E-A947-70E740481C1C}">
                <a14:useLocalDpi xmlns:a14="http://schemas.microsoft.com/office/drawing/2010/main" val="0"/>
              </a:ext>
            </a:extLst>
          </a:blip>
          <a:srcRect l="20430" r="24014" b="25813"/>
          <a:stretch/>
        </p:blipFill>
        <p:spPr>
          <a:xfrm>
            <a:off x="5140906" y="1132385"/>
            <a:ext cx="706427" cy="628899"/>
          </a:xfrm>
          <a:prstGeom prst="rect">
            <a:avLst/>
          </a:prstGeom>
        </p:spPr>
      </p:pic>
      <p:pic>
        <p:nvPicPr>
          <p:cNvPr id="146" name="Picture 145" descr="A picture containing graphical user interface">
            <a:extLst>
              <a:ext uri="{FF2B5EF4-FFF2-40B4-BE49-F238E27FC236}">
                <a16:creationId xmlns:a16="http://schemas.microsoft.com/office/drawing/2014/main" id="{55BA4C31-1CA9-D718-241A-BF81D1795817}"/>
              </a:ext>
            </a:extLst>
          </p:cNvPr>
          <p:cNvPicPr>
            <a:picLocks noChangeAspect="1"/>
          </p:cNvPicPr>
          <p:nvPr/>
        </p:nvPicPr>
        <p:blipFill rotWithShape="1">
          <a:blip r:embed="rId6">
            <a:extLst>
              <a:ext uri="{28A0092B-C50C-407E-A947-70E740481C1C}">
                <a14:useLocalDpi xmlns:a14="http://schemas.microsoft.com/office/drawing/2010/main" val="0"/>
              </a:ext>
            </a:extLst>
          </a:blip>
          <a:srcRect l="8412" t="7695" r="6707" b="9272"/>
          <a:stretch/>
        </p:blipFill>
        <p:spPr>
          <a:xfrm>
            <a:off x="2455448" y="2394550"/>
            <a:ext cx="491672" cy="481934"/>
          </a:xfrm>
          <a:prstGeom prst="rect">
            <a:avLst/>
          </a:prstGeom>
        </p:spPr>
      </p:pic>
      <p:pic>
        <p:nvPicPr>
          <p:cNvPr id="147" name="Picture 146" descr="Logo">
            <a:extLst>
              <a:ext uri="{FF2B5EF4-FFF2-40B4-BE49-F238E27FC236}">
                <a16:creationId xmlns:a16="http://schemas.microsoft.com/office/drawing/2014/main" id="{92797F4A-16D5-4289-9608-3FF76C6D3D7D}"/>
              </a:ext>
            </a:extLst>
          </p:cNvPr>
          <p:cNvPicPr>
            <a:picLocks noChangeAspect="1"/>
          </p:cNvPicPr>
          <p:nvPr/>
        </p:nvPicPr>
        <p:blipFill rotWithShape="1">
          <a:blip r:embed="rId7">
            <a:extLst>
              <a:ext uri="{28A0092B-C50C-407E-A947-70E740481C1C}">
                <a14:useLocalDpi xmlns:a14="http://schemas.microsoft.com/office/drawing/2010/main" val="0"/>
              </a:ext>
            </a:extLst>
          </a:blip>
          <a:srcRect l="38076" t="28729" r="36345" b="47035"/>
          <a:stretch/>
        </p:blipFill>
        <p:spPr>
          <a:xfrm>
            <a:off x="5303842" y="5165451"/>
            <a:ext cx="463983" cy="438733"/>
          </a:xfrm>
          <a:prstGeom prst="rect">
            <a:avLst/>
          </a:prstGeom>
        </p:spPr>
      </p:pic>
      <p:pic>
        <p:nvPicPr>
          <p:cNvPr id="148" name="Picture 147" descr="Logo, company name">
            <a:extLst>
              <a:ext uri="{FF2B5EF4-FFF2-40B4-BE49-F238E27FC236}">
                <a16:creationId xmlns:a16="http://schemas.microsoft.com/office/drawing/2014/main" id="{E8D2EAB1-5E03-907C-89C0-2569701D3312}"/>
              </a:ext>
            </a:extLst>
          </p:cNvPr>
          <p:cNvPicPr>
            <a:picLocks noChangeAspect="1"/>
          </p:cNvPicPr>
          <p:nvPr/>
        </p:nvPicPr>
        <p:blipFill rotWithShape="1">
          <a:blip r:embed="rId8">
            <a:extLst>
              <a:ext uri="{28A0092B-C50C-407E-A947-70E740481C1C}">
                <a14:useLocalDpi xmlns:a14="http://schemas.microsoft.com/office/drawing/2010/main" val="0"/>
              </a:ext>
            </a:extLst>
          </a:blip>
          <a:srcRect l="24333" t="16484" r="23764" b="28916"/>
          <a:stretch/>
        </p:blipFill>
        <p:spPr>
          <a:xfrm>
            <a:off x="3553228" y="5137088"/>
            <a:ext cx="497874" cy="460850"/>
          </a:xfrm>
          <a:prstGeom prst="rect">
            <a:avLst/>
          </a:prstGeom>
        </p:spPr>
      </p:pic>
      <p:pic>
        <p:nvPicPr>
          <p:cNvPr id="149" name="Picture 148" descr="A picture containing icon&#10;&#10;Description automatically generated">
            <a:extLst>
              <a:ext uri="{FF2B5EF4-FFF2-40B4-BE49-F238E27FC236}">
                <a16:creationId xmlns:a16="http://schemas.microsoft.com/office/drawing/2014/main" id="{DFBE8C78-B932-92A0-83BD-E61F86616121}"/>
              </a:ext>
            </a:extLst>
          </p:cNvPr>
          <p:cNvPicPr>
            <a:picLocks noChangeAspect="1"/>
          </p:cNvPicPr>
          <p:nvPr/>
        </p:nvPicPr>
        <p:blipFill rotWithShape="1">
          <a:blip r:embed="rId9">
            <a:extLst>
              <a:ext uri="{28A0092B-C50C-407E-A947-70E740481C1C}">
                <a14:useLocalDpi xmlns:a14="http://schemas.microsoft.com/office/drawing/2010/main" val="0"/>
              </a:ext>
            </a:extLst>
          </a:blip>
          <a:srcRect b="31648"/>
          <a:stretch/>
        </p:blipFill>
        <p:spPr>
          <a:xfrm>
            <a:off x="6115871" y="3756374"/>
            <a:ext cx="996119" cy="734657"/>
          </a:xfrm>
          <a:prstGeom prst="rect">
            <a:avLst/>
          </a:prstGeom>
        </p:spPr>
      </p:pic>
      <p:pic>
        <p:nvPicPr>
          <p:cNvPr id="150" name="Picture 149" descr="Logo&#10;&#10;Description automatically generated">
            <a:extLst>
              <a:ext uri="{FF2B5EF4-FFF2-40B4-BE49-F238E27FC236}">
                <a16:creationId xmlns:a16="http://schemas.microsoft.com/office/drawing/2014/main" id="{5DF3C314-9F89-AE53-8C67-BA5F76E1AE0A}"/>
              </a:ext>
            </a:extLst>
          </p:cNvPr>
          <p:cNvPicPr>
            <a:picLocks noChangeAspect="1"/>
          </p:cNvPicPr>
          <p:nvPr/>
        </p:nvPicPr>
        <p:blipFill rotWithShape="1">
          <a:blip r:embed="rId10">
            <a:extLst>
              <a:ext uri="{28A0092B-C50C-407E-A947-70E740481C1C}">
                <a14:useLocalDpi xmlns:a14="http://schemas.microsoft.com/office/drawing/2010/main" val="0"/>
              </a:ext>
            </a:extLst>
          </a:blip>
          <a:srcRect l="27297" t="11918" r="29829" b="31930"/>
          <a:stretch/>
        </p:blipFill>
        <p:spPr>
          <a:xfrm>
            <a:off x="6370618" y="2268576"/>
            <a:ext cx="646649" cy="607908"/>
          </a:xfrm>
          <a:prstGeom prst="rect">
            <a:avLst/>
          </a:prstGeom>
        </p:spPr>
      </p:pic>
      <p:sp>
        <p:nvSpPr>
          <p:cNvPr id="152" name="TextBox 151">
            <a:extLst>
              <a:ext uri="{FF2B5EF4-FFF2-40B4-BE49-F238E27FC236}">
                <a16:creationId xmlns:a16="http://schemas.microsoft.com/office/drawing/2014/main" id="{251CD119-5C81-1C9B-B883-E542A8AB249F}"/>
              </a:ext>
            </a:extLst>
          </p:cNvPr>
          <p:cNvSpPr txBox="1"/>
          <p:nvPr/>
        </p:nvSpPr>
        <p:spPr>
          <a:xfrm>
            <a:off x="2607837" y="793904"/>
            <a:ext cx="948012" cy="369332"/>
          </a:xfrm>
          <a:prstGeom prst="rect">
            <a:avLst/>
          </a:prstGeom>
          <a:noFill/>
        </p:spPr>
        <p:txBody>
          <a:bodyPr wrap="square" rtlCol="0">
            <a:spAutoFit/>
          </a:bodyPr>
          <a:lstStyle/>
          <a:p>
            <a:pPr algn="ctr"/>
            <a:r>
              <a:rPr lang="en-IN" b="1" dirty="0">
                <a:solidFill>
                  <a:srgbClr val="F59D21"/>
                </a:solidFill>
              </a:rPr>
              <a:t>Oil Gas</a:t>
            </a:r>
          </a:p>
        </p:txBody>
      </p:sp>
      <p:sp>
        <p:nvSpPr>
          <p:cNvPr id="153" name="TextBox 152">
            <a:extLst>
              <a:ext uri="{FF2B5EF4-FFF2-40B4-BE49-F238E27FC236}">
                <a16:creationId xmlns:a16="http://schemas.microsoft.com/office/drawing/2014/main" id="{8CB3D86D-2F1F-6AD5-8CF3-DBF0B9848F30}"/>
              </a:ext>
            </a:extLst>
          </p:cNvPr>
          <p:cNvSpPr txBox="1"/>
          <p:nvPr/>
        </p:nvSpPr>
        <p:spPr>
          <a:xfrm>
            <a:off x="1555563" y="2313733"/>
            <a:ext cx="948012" cy="369332"/>
          </a:xfrm>
          <a:prstGeom prst="rect">
            <a:avLst/>
          </a:prstGeom>
          <a:noFill/>
        </p:spPr>
        <p:txBody>
          <a:bodyPr wrap="square" rtlCol="0">
            <a:spAutoFit/>
          </a:bodyPr>
          <a:lstStyle/>
          <a:p>
            <a:pPr algn="ctr"/>
            <a:r>
              <a:rPr lang="en-IN" b="1" dirty="0">
                <a:solidFill>
                  <a:srgbClr val="F59D21"/>
                </a:solidFill>
              </a:rPr>
              <a:t>CDIT</a:t>
            </a:r>
          </a:p>
        </p:txBody>
      </p:sp>
      <p:sp>
        <p:nvSpPr>
          <p:cNvPr id="154" name="TextBox 153">
            <a:extLst>
              <a:ext uri="{FF2B5EF4-FFF2-40B4-BE49-F238E27FC236}">
                <a16:creationId xmlns:a16="http://schemas.microsoft.com/office/drawing/2014/main" id="{8B1C2D51-DEF5-6935-7561-0927E882D4DF}"/>
              </a:ext>
            </a:extLst>
          </p:cNvPr>
          <p:cNvSpPr txBox="1"/>
          <p:nvPr/>
        </p:nvSpPr>
        <p:spPr>
          <a:xfrm>
            <a:off x="928687" y="4185791"/>
            <a:ext cx="1493445" cy="369332"/>
          </a:xfrm>
          <a:prstGeom prst="rect">
            <a:avLst/>
          </a:prstGeom>
          <a:noFill/>
        </p:spPr>
        <p:txBody>
          <a:bodyPr wrap="square" rtlCol="0">
            <a:spAutoFit/>
          </a:bodyPr>
          <a:lstStyle/>
          <a:p>
            <a:pPr algn="ctr"/>
            <a:r>
              <a:rPr lang="en-IN" b="1" dirty="0">
                <a:solidFill>
                  <a:srgbClr val="F59D21"/>
                </a:solidFill>
              </a:rPr>
              <a:t>E-Commerce</a:t>
            </a:r>
          </a:p>
        </p:txBody>
      </p:sp>
      <p:sp>
        <p:nvSpPr>
          <p:cNvPr id="155" name="TextBox 154">
            <a:extLst>
              <a:ext uri="{FF2B5EF4-FFF2-40B4-BE49-F238E27FC236}">
                <a16:creationId xmlns:a16="http://schemas.microsoft.com/office/drawing/2014/main" id="{D6F2988E-06CA-025C-0947-2070F529FFBA}"/>
              </a:ext>
            </a:extLst>
          </p:cNvPr>
          <p:cNvSpPr txBox="1"/>
          <p:nvPr/>
        </p:nvSpPr>
        <p:spPr>
          <a:xfrm>
            <a:off x="2335120" y="5614433"/>
            <a:ext cx="1493445" cy="646331"/>
          </a:xfrm>
          <a:prstGeom prst="rect">
            <a:avLst/>
          </a:prstGeom>
          <a:noFill/>
        </p:spPr>
        <p:txBody>
          <a:bodyPr wrap="square" rtlCol="0">
            <a:spAutoFit/>
          </a:bodyPr>
          <a:lstStyle/>
          <a:p>
            <a:pPr algn="ctr"/>
            <a:r>
              <a:rPr lang="en-IN" b="1" dirty="0">
                <a:solidFill>
                  <a:srgbClr val="F59D21"/>
                </a:solidFill>
              </a:rPr>
              <a:t>Automotive</a:t>
            </a:r>
          </a:p>
          <a:p>
            <a:pPr algn="ctr"/>
            <a:r>
              <a:rPr lang="en-IN" b="1" dirty="0">
                <a:solidFill>
                  <a:srgbClr val="F59D21"/>
                </a:solidFill>
              </a:rPr>
              <a:t>&amp; Aviation</a:t>
            </a:r>
          </a:p>
        </p:txBody>
      </p:sp>
      <p:sp>
        <p:nvSpPr>
          <p:cNvPr id="156" name="TextBox 155">
            <a:extLst>
              <a:ext uri="{FF2B5EF4-FFF2-40B4-BE49-F238E27FC236}">
                <a16:creationId xmlns:a16="http://schemas.microsoft.com/office/drawing/2014/main" id="{C4DFA234-B5C1-52F2-2317-5880FC6E765E}"/>
              </a:ext>
            </a:extLst>
          </p:cNvPr>
          <p:cNvSpPr txBox="1"/>
          <p:nvPr/>
        </p:nvSpPr>
        <p:spPr>
          <a:xfrm>
            <a:off x="6853446" y="4040343"/>
            <a:ext cx="1493445" cy="369332"/>
          </a:xfrm>
          <a:prstGeom prst="rect">
            <a:avLst/>
          </a:prstGeom>
          <a:noFill/>
        </p:spPr>
        <p:txBody>
          <a:bodyPr wrap="square" rtlCol="0">
            <a:spAutoFit/>
          </a:bodyPr>
          <a:lstStyle/>
          <a:p>
            <a:pPr algn="ctr"/>
            <a:r>
              <a:rPr lang="en-IN" b="1" dirty="0">
                <a:solidFill>
                  <a:srgbClr val="F59D21"/>
                </a:solidFill>
              </a:rPr>
              <a:t>Chemicals</a:t>
            </a:r>
          </a:p>
        </p:txBody>
      </p:sp>
      <p:sp>
        <p:nvSpPr>
          <p:cNvPr id="157" name="TextBox 156">
            <a:extLst>
              <a:ext uri="{FF2B5EF4-FFF2-40B4-BE49-F238E27FC236}">
                <a16:creationId xmlns:a16="http://schemas.microsoft.com/office/drawing/2014/main" id="{6A8AE9E8-D2BF-846A-5FFB-3FC135B935A9}"/>
              </a:ext>
            </a:extLst>
          </p:cNvPr>
          <p:cNvSpPr txBox="1"/>
          <p:nvPr/>
        </p:nvSpPr>
        <p:spPr>
          <a:xfrm>
            <a:off x="5469358" y="839994"/>
            <a:ext cx="1493445" cy="369332"/>
          </a:xfrm>
          <a:prstGeom prst="rect">
            <a:avLst/>
          </a:prstGeom>
          <a:noFill/>
        </p:spPr>
        <p:txBody>
          <a:bodyPr wrap="square" rtlCol="0">
            <a:spAutoFit/>
          </a:bodyPr>
          <a:lstStyle/>
          <a:p>
            <a:pPr algn="ctr"/>
            <a:r>
              <a:rPr lang="en-IN" b="1" dirty="0">
                <a:solidFill>
                  <a:srgbClr val="F59D21"/>
                </a:solidFill>
              </a:rPr>
              <a:t>Pharma</a:t>
            </a:r>
          </a:p>
        </p:txBody>
      </p:sp>
      <p:sp>
        <p:nvSpPr>
          <p:cNvPr id="158" name="TextBox 157">
            <a:extLst>
              <a:ext uri="{FF2B5EF4-FFF2-40B4-BE49-F238E27FC236}">
                <a16:creationId xmlns:a16="http://schemas.microsoft.com/office/drawing/2014/main" id="{D5F25A4F-8B57-F557-FE8A-E5CE95E0A3E4}"/>
              </a:ext>
            </a:extLst>
          </p:cNvPr>
          <p:cNvSpPr txBox="1"/>
          <p:nvPr/>
        </p:nvSpPr>
        <p:spPr>
          <a:xfrm>
            <a:off x="6480394" y="2396766"/>
            <a:ext cx="1754422" cy="338554"/>
          </a:xfrm>
          <a:prstGeom prst="rect">
            <a:avLst/>
          </a:prstGeom>
          <a:noFill/>
        </p:spPr>
        <p:txBody>
          <a:bodyPr wrap="square" rtlCol="0">
            <a:spAutoFit/>
          </a:bodyPr>
          <a:lstStyle/>
          <a:p>
            <a:pPr algn="ctr"/>
            <a:r>
              <a:rPr lang="en-IN" sz="1600" b="1" dirty="0">
                <a:solidFill>
                  <a:srgbClr val="F59D21"/>
                </a:solidFill>
              </a:rPr>
              <a:t>FMCG</a:t>
            </a:r>
          </a:p>
        </p:txBody>
      </p:sp>
      <p:sp>
        <p:nvSpPr>
          <p:cNvPr id="159" name="TextBox 158">
            <a:extLst>
              <a:ext uri="{FF2B5EF4-FFF2-40B4-BE49-F238E27FC236}">
                <a16:creationId xmlns:a16="http://schemas.microsoft.com/office/drawing/2014/main" id="{15D65A72-9A12-6E02-8EC2-F3DBC5FB8B05}"/>
              </a:ext>
            </a:extLst>
          </p:cNvPr>
          <p:cNvSpPr txBox="1"/>
          <p:nvPr/>
        </p:nvSpPr>
        <p:spPr>
          <a:xfrm>
            <a:off x="5687709" y="5633090"/>
            <a:ext cx="2276092" cy="584775"/>
          </a:xfrm>
          <a:prstGeom prst="rect">
            <a:avLst/>
          </a:prstGeom>
          <a:noFill/>
        </p:spPr>
        <p:txBody>
          <a:bodyPr wrap="square" rtlCol="0">
            <a:spAutoFit/>
          </a:bodyPr>
          <a:lstStyle/>
          <a:p>
            <a:r>
              <a:rPr lang="en-IN" sz="1600" b="1" dirty="0">
                <a:solidFill>
                  <a:srgbClr val="F59D21"/>
                </a:solidFill>
              </a:rPr>
              <a:t>Retail Fashion &amp; Life style</a:t>
            </a:r>
          </a:p>
        </p:txBody>
      </p:sp>
      <p:sp>
        <p:nvSpPr>
          <p:cNvPr id="160" name="Rectangle 159">
            <a:extLst>
              <a:ext uri="{FF2B5EF4-FFF2-40B4-BE49-F238E27FC236}">
                <a16:creationId xmlns:a16="http://schemas.microsoft.com/office/drawing/2014/main" id="{E92B6D79-1003-B1D7-F806-BF745FBC458C}"/>
              </a:ext>
            </a:extLst>
          </p:cNvPr>
          <p:cNvSpPr/>
          <p:nvPr/>
        </p:nvSpPr>
        <p:spPr>
          <a:xfrm>
            <a:off x="3565006" y="2591824"/>
            <a:ext cx="2233727" cy="1674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bg2">
                    <a:lumMod val="25000"/>
                  </a:schemeClr>
                </a:solidFill>
                <a:effectLst/>
                <a:latin typeface="Segoe UI Semibold" panose="020B0702040204020203" pitchFamily="34" charset="0"/>
                <a:cs typeface="Segoe UI Semibold" panose="020B0702040204020203" pitchFamily="34" charset="0"/>
              </a:rPr>
              <a:t>"Excelling in our industries through deep knowledge and hands-on experience, delivering impactful results for our clients."</a:t>
            </a:r>
            <a:endParaRPr lang="en-IN" sz="1400" b="1" dirty="0">
              <a:solidFill>
                <a:schemeClr val="bg2">
                  <a:lumMod val="25000"/>
                </a:schemeClr>
              </a:solidFill>
              <a:latin typeface="Segoe UI Semibold" panose="020B0702040204020203" pitchFamily="34" charset="0"/>
              <a:cs typeface="Segoe UI Semibold" panose="020B0702040204020203" pitchFamily="34" charset="0"/>
            </a:endParaRPr>
          </a:p>
        </p:txBody>
      </p:sp>
      <p:grpSp>
        <p:nvGrpSpPr>
          <p:cNvPr id="188" name="Group 187">
            <a:extLst>
              <a:ext uri="{FF2B5EF4-FFF2-40B4-BE49-F238E27FC236}">
                <a16:creationId xmlns:a16="http://schemas.microsoft.com/office/drawing/2014/main" id="{9B1590AF-F79E-F4E3-4FC0-67195F7E88FD}"/>
              </a:ext>
            </a:extLst>
          </p:cNvPr>
          <p:cNvGrpSpPr/>
          <p:nvPr/>
        </p:nvGrpSpPr>
        <p:grpSpPr>
          <a:xfrm rot="10800000">
            <a:off x="6782252" y="415476"/>
            <a:ext cx="2338976" cy="1564188"/>
            <a:chOff x="7950099" y="758783"/>
            <a:chExt cx="2338976" cy="1564188"/>
          </a:xfrm>
        </p:grpSpPr>
        <p:sp>
          <p:nvSpPr>
            <p:cNvPr id="181" name="Hexagon 180">
              <a:extLst>
                <a:ext uri="{FF2B5EF4-FFF2-40B4-BE49-F238E27FC236}">
                  <a16:creationId xmlns:a16="http://schemas.microsoft.com/office/drawing/2014/main" id="{B2C5A8A3-355A-DAA8-0CDD-69F84F431935}"/>
                </a:ext>
              </a:extLst>
            </p:cNvPr>
            <p:cNvSpPr/>
            <p:nvPr/>
          </p:nvSpPr>
          <p:spPr>
            <a:xfrm rot="10800000">
              <a:off x="7950099" y="1806492"/>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Hexagon 181">
              <a:extLst>
                <a:ext uri="{FF2B5EF4-FFF2-40B4-BE49-F238E27FC236}">
                  <a16:creationId xmlns:a16="http://schemas.microsoft.com/office/drawing/2014/main" id="{89E7CDC9-12B8-44F4-7214-2736C181DE53}"/>
                </a:ext>
              </a:extLst>
            </p:cNvPr>
            <p:cNvSpPr/>
            <p:nvPr/>
          </p:nvSpPr>
          <p:spPr>
            <a:xfrm rot="10800000">
              <a:off x="8389272" y="1551808"/>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Hexagon 182">
              <a:extLst>
                <a:ext uri="{FF2B5EF4-FFF2-40B4-BE49-F238E27FC236}">
                  <a16:creationId xmlns:a16="http://schemas.microsoft.com/office/drawing/2014/main" id="{DBB67E40-ECC1-D2F4-C5B4-A88ABD76E75A}"/>
                </a:ext>
              </a:extLst>
            </p:cNvPr>
            <p:cNvSpPr/>
            <p:nvPr/>
          </p:nvSpPr>
          <p:spPr>
            <a:xfrm rot="10800000">
              <a:off x="7951151" y="1287193"/>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Hexagon 183">
              <a:extLst>
                <a:ext uri="{FF2B5EF4-FFF2-40B4-BE49-F238E27FC236}">
                  <a16:creationId xmlns:a16="http://schemas.microsoft.com/office/drawing/2014/main" id="{603E5C4B-17DE-7672-ECDB-79F0E8DF3EF1}"/>
                </a:ext>
              </a:extLst>
            </p:cNvPr>
            <p:cNvSpPr/>
            <p:nvPr/>
          </p:nvSpPr>
          <p:spPr>
            <a:xfrm rot="10800000">
              <a:off x="7950099" y="758783"/>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Hexagon 184">
              <a:extLst>
                <a:ext uri="{FF2B5EF4-FFF2-40B4-BE49-F238E27FC236}">
                  <a16:creationId xmlns:a16="http://schemas.microsoft.com/office/drawing/2014/main" id="{14A739D6-59B0-485C-B187-BD14495F592A}"/>
                </a:ext>
              </a:extLst>
            </p:cNvPr>
            <p:cNvSpPr/>
            <p:nvPr/>
          </p:nvSpPr>
          <p:spPr>
            <a:xfrm rot="10800000">
              <a:off x="8831049" y="1811242"/>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Hexagon 185">
              <a:extLst>
                <a:ext uri="{FF2B5EF4-FFF2-40B4-BE49-F238E27FC236}">
                  <a16:creationId xmlns:a16="http://schemas.microsoft.com/office/drawing/2014/main" id="{6A92F465-576B-8501-400B-870351B36F07}"/>
                </a:ext>
              </a:extLst>
            </p:cNvPr>
            <p:cNvSpPr/>
            <p:nvPr/>
          </p:nvSpPr>
          <p:spPr>
            <a:xfrm rot="10800000">
              <a:off x="9283829" y="1560929"/>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Hexagon 186">
              <a:extLst>
                <a:ext uri="{FF2B5EF4-FFF2-40B4-BE49-F238E27FC236}">
                  <a16:creationId xmlns:a16="http://schemas.microsoft.com/office/drawing/2014/main" id="{077FBB25-304A-DECA-9136-0946AE919ACC}"/>
                </a:ext>
              </a:extLst>
            </p:cNvPr>
            <p:cNvSpPr/>
            <p:nvPr/>
          </p:nvSpPr>
          <p:spPr>
            <a:xfrm rot="10800000">
              <a:off x="9731050" y="1813603"/>
              <a:ext cx="558025"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9" name="Group 188">
            <a:extLst>
              <a:ext uri="{FF2B5EF4-FFF2-40B4-BE49-F238E27FC236}">
                <a16:creationId xmlns:a16="http://schemas.microsoft.com/office/drawing/2014/main" id="{CC63C686-F649-50E0-1579-B54AC11BB54B}"/>
              </a:ext>
            </a:extLst>
          </p:cNvPr>
          <p:cNvGrpSpPr/>
          <p:nvPr/>
        </p:nvGrpSpPr>
        <p:grpSpPr>
          <a:xfrm>
            <a:off x="-3577" y="4900167"/>
            <a:ext cx="2338976" cy="1564188"/>
            <a:chOff x="7950099" y="758783"/>
            <a:chExt cx="2338976" cy="1564188"/>
          </a:xfrm>
        </p:grpSpPr>
        <p:sp>
          <p:nvSpPr>
            <p:cNvPr id="190" name="Hexagon 189">
              <a:extLst>
                <a:ext uri="{FF2B5EF4-FFF2-40B4-BE49-F238E27FC236}">
                  <a16:creationId xmlns:a16="http://schemas.microsoft.com/office/drawing/2014/main" id="{B167B15A-588B-9775-77DD-9E2046EA2EAE}"/>
                </a:ext>
              </a:extLst>
            </p:cNvPr>
            <p:cNvSpPr/>
            <p:nvPr/>
          </p:nvSpPr>
          <p:spPr>
            <a:xfrm rot="10800000">
              <a:off x="7950099" y="1806492"/>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Hexagon 190">
              <a:extLst>
                <a:ext uri="{FF2B5EF4-FFF2-40B4-BE49-F238E27FC236}">
                  <a16:creationId xmlns:a16="http://schemas.microsoft.com/office/drawing/2014/main" id="{C450D61D-7AEB-D86E-3D22-DE4E30A630AA}"/>
                </a:ext>
              </a:extLst>
            </p:cNvPr>
            <p:cNvSpPr/>
            <p:nvPr/>
          </p:nvSpPr>
          <p:spPr>
            <a:xfrm rot="10800000">
              <a:off x="8389272" y="1551808"/>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 name="Hexagon 191">
              <a:extLst>
                <a:ext uri="{FF2B5EF4-FFF2-40B4-BE49-F238E27FC236}">
                  <a16:creationId xmlns:a16="http://schemas.microsoft.com/office/drawing/2014/main" id="{19A6F4AA-F550-89E4-C5BE-4DD40F502D19}"/>
                </a:ext>
              </a:extLst>
            </p:cNvPr>
            <p:cNvSpPr/>
            <p:nvPr/>
          </p:nvSpPr>
          <p:spPr>
            <a:xfrm rot="10800000">
              <a:off x="7951151" y="1287193"/>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3" name="Hexagon 192">
              <a:extLst>
                <a:ext uri="{FF2B5EF4-FFF2-40B4-BE49-F238E27FC236}">
                  <a16:creationId xmlns:a16="http://schemas.microsoft.com/office/drawing/2014/main" id="{F32822F9-1137-0F49-2CBD-D68BAF4D3A0B}"/>
                </a:ext>
              </a:extLst>
            </p:cNvPr>
            <p:cNvSpPr/>
            <p:nvPr/>
          </p:nvSpPr>
          <p:spPr>
            <a:xfrm rot="10800000">
              <a:off x="7950099" y="758783"/>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Hexagon 193">
              <a:extLst>
                <a:ext uri="{FF2B5EF4-FFF2-40B4-BE49-F238E27FC236}">
                  <a16:creationId xmlns:a16="http://schemas.microsoft.com/office/drawing/2014/main" id="{D4B6B96B-190A-F975-8C0B-1E60DA5FB645}"/>
                </a:ext>
              </a:extLst>
            </p:cNvPr>
            <p:cNvSpPr/>
            <p:nvPr/>
          </p:nvSpPr>
          <p:spPr>
            <a:xfrm rot="10800000">
              <a:off x="8831049" y="1811242"/>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Hexagon 194">
              <a:extLst>
                <a:ext uri="{FF2B5EF4-FFF2-40B4-BE49-F238E27FC236}">
                  <a16:creationId xmlns:a16="http://schemas.microsoft.com/office/drawing/2014/main" id="{E5033D8D-0938-71D0-44AF-B9E3D9B6914B}"/>
                </a:ext>
              </a:extLst>
            </p:cNvPr>
            <p:cNvSpPr/>
            <p:nvPr/>
          </p:nvSpPr>
          <p:spPr>
            <a:xfrm rot="10800000">
              <a:off x="9283829" y="1560929"/>
              <a:ext cx="558024"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6" name="Hexagon 195">
              <a:extLst>
                <a:ext uri="{FF2B5EF4-FFF2-40B4-BE49-F238E27FC236}">
                  <a16:creationId xmlns:a16="http://schemas.microsoft.com/office/drawing/2014/main" id="{BA9C2C70-DFB6-3A9E-D2CE-314E01A8C22D}"/>
                </a:ext>
              </a:extLst>
            </p:cNvPr>
            <p:cNvSpPr/>
            <p:nvPr/>
          </p:nvSpPr>
          <p:spPr>
            <a:xfrm rot="10800000">
              <a:off x="9731050" y="1813603"/>
              <a:ext cx="558025" cy="509368"/>
            </a:xfrm>
            <a:prstGeom prst="hexagon">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99481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C450ADF-4257-A30F-EF56-9F6B739BA8C8}"/>
              </a:ext>
            </a:extLst>
          </p:cNvPr>
          <p:cNvSpPr/>
          <p:nvPr/>
        </p:nvSpPr>
        <p:spPr>
          <a:xfrm>
            <a:off x="7615237" y="5054038"/>
            <a:ext cx="1514475" cy="274158"/>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1400" b="1" dirty="0">
                <a:solidFill>
                  <a:schemeClr val="bg1"/>
                </a:solidFill>
                <a:latin typeface="Segoe UI" panose="020B0502040204020203" pitchFamily="34" charset="0"/>
                <a:cs typeface="Segoe UI" panose="020B0502040204020203" pitchFamily="34" charset="0"/>
              </a:rPr>
              <a:t>workforce</a:t>
            </a:r>
          </a:p>
        </p:txBody>
      </p:sp>
      <p:sp>
        <p:nvSpPr>
          <p:cNvPr id="25" name="Rectangle 24">
            <a:extLst>
              <a:ext uri="{FF2B5EF4-FFF2-40B4-BE49-F238E27FC236}">
                <a16:creationId xmlns:a16="http://schemas.microsoft.com/office/drawing/2014/main" id="{046805D4-6FF9-8302-6515-7C71246F3946}"/>
              </a:ext>
            </a:extLst>
          </p:cNvPr>
          <p:cNvSpPr/>
          <p:nvPr/>
        </p:nvSpPr>
        <p:spPr>
          <a:xfrm>
            <a:off x="6681788" y="3983464"/>
            <a:ext cx="2463672" cy="274158"/>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1400" b="1" dirty="0">
                <a:solidFill>
                  <a:schemeClr val="bg1"/>
                </a:solidFill>
              </a:rPr>
              <a:t> </a:t>
            </a:r>
            <a:r>
              <a:rPr lang="en-IN" sz="1400" b="1" dirty="0">
                <a:solidFill>
                  <a:schemeClr val="bg1"/>
                </a:solidFill>
                <a:latin typeface="Segoe UI" panose="020B0502040204020203" pitchFamily="34" charset="0"/>
                <a:cs typeface="Segoe UI" panose="020B0502040204020203" pitchFamily="34" charset="0"/>
              </a:rPr>
              <a:t>+ TPT Branches</a:t>
            </a:r>
          </a:p>
        </p:txBody>
      </p:sp>
      <p:sp>
        <p:nvSpPr>
          <p:cNvPr id="4" name="object 2">
            <a:extLst>
              <a:ext uri="{FF2B5EF4-FFF2-40B4-BE49-F238E27FC236}">
                <a16:creationId xmlns:a16="http://schemas.microsoft.com/office/drawing/2014/main" id="{FB4BD192-6E61-55CF-17EF-CA8CBF9867C3}"/>
              </a:ext>
            </a:extLst>
          </p:cNvPr>
          <p:cNvSpPr/>
          <p:nvPr/>
        </p:nvSpPr>
        <p:spPr>
          <a:xfrm>
            <a:off x="8220075" y="105028"/>
            <a:ext cx="744525" cy="185483"/>
          </a:xfrm>
          <a:prstGeom prst="rect">
            <a:avLst/>
          </a:prstGeom>
          <a:blipFill>
            <a:blip r:embed="rId2" cstate="print"/>
            <a:stretch>
              <a:fillRect/>
            </a:stretch>
          </a:blipFill>
        </p:spPr>
        <p:txBody>
          <a:bodyPr wrap="square" lIns="0" tIns="0" rIns="0" bIns="0" rtlCol="0"/>
          <a:lstStyle/>
          <a:p>
            <a:endParaRPr/>
          </a:p>
        </p:txBody>
      </p:sp>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Segoe UI Black" panose="020B0A02040204020203" pitchFamily="34" charset="0"/>
                <a:ea typeface="Segoe UI Black" panose="020B0A02040204020203" pitchFamily="34" charset="0"/>
              </a:rPr>
              <a:t>Commitment to excellence</a:t>
            </a:r>
          </a:p>
        </p:txBody>
      </p:sp>
      <p:grpSp>
        <p:nvGrpSpPr>
          <p:cNvPr id="19" name="Group 18">
            <a:extLst>
              <a:ext uri="{FF2B5EF4-FFF2-40B4-BE49-F238E27FC236}">
                <a16:creationId xmlns:a16="http://schemas.microsoft.com/office/drawing/2014/main" id="{FFF96B73-6E19-0C13-78F8-45581102E794}"/>
              </a:ext>
            </a:extLst>
          </p:cNvPr>
          <p:cNvGrpSpPr/>
          <p:nvPr/>
        </p:nvGrpSpPr>
        <p:grpSpPr>
          <a:xfrm>
            <a:off x="300037" y="1036742"/>
            <a:ext cx="5544763" cy="4792562"/>
            <a:chOff x="-142876" y="557213"/>
            <a:chExt cx="6572252" cy="5919536"/>
          </a:xfrm>
        </p:grpSpPr>
        <p:pic>
          <p:nvPicPr>
            <p:cNvPr id="7" name="Picture 6" descr="Map">
              <a:extLst>
                <a:ext uri="{FF2B5EF4-FFF2-40B4-BE49-F238E27FC236}">
                  <a16:creationId xmlns:a16="http://schemas.microsoft.com/office/drawing/2014/main" id="{C6DB4E5B-7437-AE56-CF1C-EFE0D01FA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6" y="557213"/>
              <a:ext cx="6572252" cy="5919536"/>
            </a:xfrm>
            <a:prstGeom prst="rect">
              <a:avLst/>
            </a:prstGeom>
          </p:spPr>
        </p:pic>
        <p:sp>
          <p:nvSpPr>
            <p:cNvPr id="9" name="Rectangle 8">
              <a:extLst>
                <a:ext uri="{FF2B5EF4-FFF2-40B4-BE49-F238E27FC236}">
                  <a16:creationId xmlns:a16="http://schemas.microsoft.com/office/drawing/2014/main" id="{32439316-A38B-6BA1-6655-A90F5790F0D6}"/>
                </a:ext>
              </a:extLst>
            </p:cNvPr>
            <p:cNvSpPr/>
            <p:nvPr/>
          </p:nvSpPr>
          <p:spPr>
            <a:xfrm>
              <a:off x="528637" y="4400548"/>
              <a:ext cx="937321" cy="4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9FAAC1"/>
                  </a:solidFill>
                </a:rPr>
                <a:t>(C.O)</a:t>
              </a:r>
            </a:p>
          </p:txBody>
        </p:sp>
        <p:sp>
          <p:nvSpPr>
            <p:cNvPr id="10" name="Rectangle 9">
              <a:extLst>
                <a:ext uri="{FF2B5EF4-FFF2-40B4-BE49-F238E27FC236}">
                  <a16:creationId xmlns:a16="http://schemas.microsoft.com/office/drawing/2014/main" id="{9A025FB6-7248-F70F-40CB-1AD7617DD56E}"/>
                </a:ext>
              </a:extLst>
            </p:cNvPr>
            <p:cNvSpPr/>
            <p:nvPr/>
          </p:nvSpPr>
          <p:spPr>
            <a:xfrm>
              <a:off x="327399" y="2457451"/>
              <a:ext cx="937321" cy="385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9FAAC1"/>
                  </a:solidFill>
                </a:rPr>
                <a:t>(R.O)</a:t>
              </a:r>
            </a:p>
          </p:txBody>
        </p:sp>
        <p:sp>
          <p:nvSpPr>
            <p:cNvPr id="11" name="Rectangle 10">
              <a:extLst>
                <a:ext uri="{FF2B5EF4-FFF2-40B4-BE49-F238E27FC236}">
                  <a16:creationId xmlns:a16="http://schemas.microsoft.com/office/drawing/2014/main" id="{F5242ED6-3355-6254-DB73-7D3A31813482}"/>
                </a:ext>
              </a:extLst>
            </p:cNvPr>
            <p:cNvSpPr/>
            <p:nvPr/>
          </p:nvSpPr>
          <p:spPr>
            <a:xfrm>
              <a:off x="4739572" y="3876232"/>
              <a:ext cx="937321" cy="369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9FAAC1"/>
                  </a:solidFill>
                </a:rPr>
                <a:t>(R.O)</a:t>
              </a:r>
            </a:p>
          </p:txBody>
        </p:sp>
        <p:sp>
          <p:nvSpPr>
            <p:cNvPr id="12" name="Rectangle 11">
              <a:extLst>
                <a:ext uri="{FF2B5EF4-FFF2-40B4-BE49-F238E27FC236}">
                  <a16:creationId xmlns:a16="http://schemas.microsoft.com/office/drawing/2014/main" id="{3517777E-985A-56AE-8A3D-08C0C0F8C93E}"/>
                </a:ext>
              </a:extLst>
            </p:cNvPr>
            <p:cNvSpPr/>
            <p:nvPr/>
          </p:nvSpPr>
          <p:spPr>
            <a:xfrm>
              <a:off x="775393" y="3490470"/>
              <a:ext cx="937321" cy="385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9FAAC1"/>
                  </a:solidFill>
                </a:rPr>
                <a:t>(R.O)</a:t>
              </a:r>
            </a:p>
          </p:txBody>
        </p:sp>
      </p:grpSp>
      <p:sp>
        <p:nvSpPr>
          <p:cNvPr id="20" name="Rectangle 19">
            <a:extLst>
              <a:ext uri="{FF2B5EF4-FFF2-40B4-BE49-F238E27FC236}">
                <a16:creationId xmlns:a16="http://schemas.microsoft.com/office/drawing/2014/main" id="{C6CFC7FB-9BB1-3F46-7C56-2D25799755C1}"/>
              </a:ext>
            </a:extLst>
          </p:cNvPr>
          <p:cNvSpPr/>
          <p:nvPr/>
        </p:nvSpPr>
        <p:spPr>
          <a:xfrm>
            <a:off x="6148387" y="1849435"/>
            <a:ext cx="2981325" cy="2661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b="1" dirty="0">
                <a:solidFill>
                  <a:schemeClr val="bg1"/>
                </a:solidFill>
              </a:rPr>
              <a:t> </a:t>
            </a:r>
            <a:r>
              <a:rPr lang="en-IN" sz="1400" b="1" dirty="0">
                <a:solidFill>
                  <a:schemeClr val="bg1"/>
                </a:solidFill>
                <a:latin typeface="Segoe UI" panose="020B0502040204020203" pitchFamily="34" charset="0"/>
                <a:cs typeface="Segoe UI" panose="020B0502040204020203" pitchFamily="34" charset="0"/>
              </a:rPr>
              <a:t>million Sq. Ft footprint</a:t>
            </a:r>
          </a:p>
        </p:txBody>
      </p:sp>
      <p:sp>
        <p:nvSpPr>
          <p:cNvPr id="31" name="Rectangle 30">
            <a:extLst>
              <a:ext uri="{FF2B5EF4-FFF2-40B4-BE49-F238E27FC236}">
                <a16:creationId xmlns:a16="http://schemas.microsoft.com/office/drawing/2014/main" id="{523E3C1E-5E2C-C974-1334-E2744D7E33AA}"/>
              </a:ext>
            </a:extLst>
          </p:cNvPr>
          <p:cNvSpPr/>
          <p:nvPr/>
        </p:nvSpPr>
        <p:spPr>
          <a:xfrm>
            <a:off x="6148387" y="2887529"/>
            <a:ext cx="2981324" cy="296086"/>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1400" b="1" dirty="0">
                <a:solidFill>
                  <a:schemeClr val="bg1"/>
                </a:solidFill>
                <a:latin typeface="Segoe UI" panose="020B0502040204020203" pitchFamily="34" charset="0"/>
                <a:cs typeface="Segoe UI" panose="020B0502040204020203" pitchFamily="34" charset="0"/>
              </a:rPr>
              <a:t>million+ shipment handled</a:t>
            </a:r>
          </a:p>
        </p:txBody>
      </p:sp>
      <p:sp>
        <p:nvSpPr>
          <p:cNvPr id="33" name="Rectangle 32">
            <a:extLst>
              <a:ext uri="{FF2B5EF4-FFF2-40B4-BE49-F238E27FC236}">
                <a16:creationId xmlns:a16="http://schemas.microsoft.com/office/drawing/2014/main" id="{FBF06B58-0E04-FD69-A46C-AE8FAB511098}"/>
              </a:ext>
            </a:extLst>
          </p:cNvPr>
          <p:cNvSpPr/>
          <p:nvPr/>
        </p:nvSpPr>
        <p:spPr>
          <a:xfrm>
            <a:off x="5801936" y="1177437"/>
            <a:ext cx="609600" cy="1138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b="1" dirty="0">
                <a:solidFill>
                  <a:schemeClr val="tx1">
                    <a:lumMod val="75000"/>
                    <a:lumOff val="25000"/>
                  </a:schemeClr>
                </a:solidFill>
              </a:rPr>
              <a:t>1</a:t>
            </a:r>
          </a:p>
        </p:txBody>
      </p:sp>
      <p:sp>
        <p:nvSpPr>
          <p:cNvPr id="36" name="Rectangle 35">
            <a:extLst>
              <a:ext uri="{FF2B5EF4-FFF2-40B4-BE49-F238E27FC236}">
                <a16:creationId xmlns:a16="http://schemas.microsoft.com/office/drawing/2014/main" id="{0738EC0D-6124-9570-FD02-BDFF60A9E3BE}"/>
              </a:ext>
            </a:extLst>
          </p:cNvPr>
          <p:cNvSpPr/>
          <p:nvPr/>
        </p:nvSpPr>
        <p:spPr>
          <a:xfrm>
            <a:off x="5730496" y="3400315"/>
            <a:ext cx="1237174" cy="1078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500" b="1" dirty="0">
                <a:solidFill>
                  <a:schemeClr val="tx1">
                    <a:lumMod val="75000"/>
                    <a:lumOff val="25000"/>
                  </a:schemeClr>
                </a:solidFill>
              </a:rPr>
              <a:t>50</a:t>
            </a:r>
          </a:p>
        </p:txBody>
      </p:sp>
      <p:sp>
        <p:nvSpPr>
          <p:cNvPr id="37" name="Rectangle 36">
            <a:extLst>
              <a:ext uri="{FF2B5EF4-FFF2-40B4-BE49-F238E27FC236}">
                <a16:creationId xmlns:a16="http://schemas.microsoft.com/office/drawing/2014/main" id="{CB3054A8-F0AF-401E-7C67-07001033AA85}"/>
              </a:ext>
            </a:extLst>
          </p:cNvPr>
          <p:cNvSpPr/>
          <p:nvPr/>
        </p:nvSpPr>
        <p:spPr>
          <a:xfrm>
            <a:off x="5730496" y="4481447"/>
            <a:ext cx="2126049" cy="1078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500" b="1" dirty="0">
                <a:solidFill>
                  <a:schemeClr val="tx1">
                    <a:lumMod val="75000"/>
                    <a:lumOff val="25000"/>
                  </a:schemeClr>
                </a:solidFill>
              </a:rPr>
              <a:t>1000</a:t>
            </a:r>
          </a:p>
        </p:txBody>
      </p:sp>
      <p:sp>
        <p:nvSpPr>
          <p:cNvPr id="3" name="Rectangle 2">
            <a:extLst>
              <a:ext uri="{FF2B5EF4-FFF2-40B4-BE49-F238E27FC236}">
                <a16:creationId xmlns:a16="http://schemas.microsoft.com/office/drawing/2014/main" id="{41B09435-385A-7B26-9B60-0EEE4555B97F}"/>
              </a:ext>
            </a:extLst>
          </p:cNvPr>
          <p:cNvSpPr/>
          <p:nvPr/>
        </p:nvSpPr>
        <p:spPr>
          <a:xfrm>
            <a:off x="47622" y="4"/>
            <a:ext cx="9096377" cy="385762"/>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solidFill>
                <a:schemeClr val="bg1"/>
              </a:solidFill>
              <a:latin typeface="Segoe UI Black" panose="020B0A02040204020203" pitchFamily="34" charset="0"/>
              <a:ea typeface="Segoe UI Black" panose="020B0A02040204020203" pitchFamily="34" charset="0"/>
            </a:endParaRPr>
          </a:p>
        </p:txBody>
      </p:sp>
      <p:sp>
        <p:nvSpPr>
          <p:cNvPr id="6" name="Rectangle 41">
            <a:extLst>
              <a:ext uri="{FF2B5EF4-FFF2-40B4-BE49-F238E27FC236}">
                <a16:creationId xmlns:a16="http://schemas.microsoft.com/office/drawing/2014/main" id="{3658B46B-151B-F117-D974-5D7AE099904B}"/>
              </a:ext>
            </a:extLst>
          </p:cNvPr>
          <p:cNvSpPr/>
          <p:nvPr/>
        </p:nvSpPr>
        <p:spPr>
          <a:xfrm>
            <a:off x="7929880" y="-3176"/>
            <a:ext cx="1214120" cy="388941"/>
          </a:xfrm>
          <a:custGeom>
            <a:avLst/>
            <a:gdLst>
              <a:gd name="connsiteX0" fmla="*/ 0 w 1092200"/>
              <a:gd name="connsiteY0" fmla="*/ 0 h 385766"/>
              <a:gd name="connsiteX1" fmla="*/ 1092200 w 1092200"/>
              <a:gd name="connsiteY1" fmla="*/ 0 h 385766"/>
              <a:gd name="connsiteX2" fmla="*/ 1092200 w 1092200"/>
              <a:gd name="connsiteY2" fmla="*/ 385766 h 385766"/>
              <a:gd name="connsiteX3" fmla="*/ 0 w 1092200"/>
              <a:gd name="connsiteY3" fmla="*/ 385766 h 385766"/>
              <a:gd name="connsiteX4" fmla="*/ 0 w 1092200"/>
              <a:gd name="connsiteY4" fmla="*/ 0 h 385766"/>
              <a:gd name="connsiteX0" fmla="*/ 247650 w 1092200"/>
              <a:gd name="connsiteY0" fmla="*/ 0 h 388941"/>
              <a:gd name="connsiteX1" fmla="*/ 1092200 w 1092200"/>
              <a:gd name="connsiteY1" fmla="*/ 3175 h 388941"/>
              <a:gd name="connsiteX2" fmla="*/ 1092200 w 1092200"/>
              <a:gd name="connsiteY2" fmla="*/ 388941 h 388941"/>
              <a:gd name="connsiteX3" fmla="*/ 0 w 1092200"/>
              <a:gd name="connsiteY3" fmla="*/ 388941 h 388941"/>
              <a:gd name="connsiteX4" fmla="*/ 247650 w 1092200"/>
              <a:gd name="connsiteY4" fmla="*/ 0 h 388941"/>
              <a:gd name="connsiteX0" fmla="*/ 369570 w 1214120"/>
              <a:gd name="connsiteY0" fmla="*/ 0 h 388941"/>
              <a:gd name="connsiteX1" fmla="*/ 1214120 w 1214120"/>
              <a:gd name="connsiteY1" fmla="*/ 3175 h 388941"/>
              <a:gd name="connsiteX2" fmla="*/ 1214120 w 1214120"/>
              <a:gd name="connsiteY2" fmla="*/ 388941 h 388941"/>
              <a:gd name="connsiteX3" fmla="*/ 0 w 1214120"/>
              <a:gd name="connsiteY3" fmla="*/ 388941 h 388941"/>
              <a:gd name="connsiteX4" fmla="*/ 369570 w 1214120"/>
              <a:gd name="connsiteY4" fmla="*/ 0 h 38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20" h="388941">
                <a:moveTo>
                  <a:pt x="369570" y="0"/>
                </a:moveTo>
                <a:lnTo>
                  <a:pt x="1214120" y="3175"/>
                </a:lnTo>
                <a:lnTo>
                  <a:pt x="1214120" y="388941"/>
                </a:lnTo>
                <a:lnTo>
                  <a:pt x="0" y="388941"/>
                </a:lnTo>
                <a:lnTo>
                  <a:pt x="36957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70E44789-C26E-BBDF-1D24-CD213AE1FC96}"/>
              </a:ext>
            </a:extLst>
          </p:cNvPr>
          <p:cNvSpPr txBox="1"/>
          <p:nvPr/>
        </p:nvSpPr>
        <p:spPr>
          <a:xfrm>
            <a:off x="3582410" y="2"/>
            <a:ext cx="1979180" cy="400110"/>
          </a:xfrm>
          <a:prstGeom prst="rect">
            <a:avLst/>
          </a:prstGeom>
          <a:noFill/>
        </p:spPr>
        <p:txBody>
          <a:bodyPr wrap="square" rtlCol="0">
            <a:spAutoFit/>
          </a:bodyPr>
          <a:lstStyle/>
          <a:p>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Our Presence</a:t>
            </a:r>
            <a:endParaRPr lang="en-IN" sz="20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pic>
        <p:nvPicPr>
          <p:cNvPr id="13" name="Picture 12" descr="Logo&#10;&#10;Description automatically generated">
            <a:extLst>
              <a:ext uri="{FF2B5EF4-FFF2-40B4-BE49-F238E27FC236}">
                <a16:creationId xmlns:a16="http://schemas.microsoft.com/office/drawing/2014/main" id="{D1092D8F-4167-2377-8EE9-4A8336C00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14" name="Right Triangle 13">
            <a:extLst>
              <a:ext uri="{FF2B5EF4-FFF2-40B4-BE49-F238E27FC236}">
                <a16:creationId xmlns:a16="http://schemas.microsoft.com/office/drawing/2014/main" id="{ADC55D39-FD97-1092-72BA-6E8496614473}"/>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4" name="Rectangle 33">
            <a:extLst>
              <a:ext uri="{FF2B5EF4-FFF2-40B4-BE49-F238E27FC236}">
                <a16:creationId xmlns:a16="http://schemas.microsoft.com/office/drawing/2014/main" id="{F8DD24F3-0B90-C7B3-BBBF-92F7F6ED2BD2}"/>
              </a:ext>
            </a:extLst>
          </p:cNvPr>
          <p:cNvSpPr/>
          <p:nvPr/>
        </p:nvSpPr>
        <p:spPr>
          <a:xfrm>
            <a:off x="5844800" y="2319183"/>
            <a:ext cx="477470" cy="1078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500" b="1" dirty="0">
                <a:solidFill>
                  <a:schemeClr val="tx1">
                    <a:lumMod val="75000"/>
                    <a:lumOff val="25000"/>
                  </a:schemeClr>
                </a:solidFill>
              </a:rPr>
              <a:t>5</a:t>
            </a:r>
          </a:p>
        </p:txBody>
      </p:sp>
      <p:sp>
        <p:nvSpPr>
          <p:cNvPr id="2" name="Rectangle 1">
            <a:extLst>
              <a:ext uri="{FF2B5EF4-FFF2-40B4-BE49-F238E27FC236}">
                <a16:creationId xmlns:a16="http://schemas.microsoft.com/office/drawing/2014/main" id="{55F659A1-7C50-102A-FEB5-AC469A3AAA00}"/>
              </a:ext>
            </a:extLst>
          </p:cNvPr>
          <p:cNvSpPr/>
          <p:nvPr/>
        </p:nvSpPr>
        <p:spPr>
          <a:xfrm>
            <a:off x="7708456" y="4531533"/>
            <a:ext cx="410335" cy="506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b="1" dirty="0">
                <a:solidFill>
                  <a:schemeClr val="tx1">
                    <a:lumMod val="75000"/>
                    <a:lumOff val="25000"/>
                  </a:schemeClr>
                </a:solidFill>
              </a:rPr>
              <a:t>+</a:t>
            </a:r>
          </a:p>
        </p:txBody>
      </p:sp>
      <p:sp>
        <p:nvSpPr>
          <p:cNvPr id="21" name="TextBox 20">
            <a:extLst>
              <a:ext uri="{FF2B5EF4-FFF2-40B4-BE49-F238E27FC236}">
                <a16:creationId xmlns:a16="http://schemas.microsoft.com/office/drawing/2014/main" id="{768A70DE-968A-E9E8-C52C-F89D1A0ECDD0}"/>
              </a:ext>
            </a:extLst>
          </p:cNvPr>
          <p:cNvSpPr txBox="1"/>
          <p:nvPr/>
        </p:nvSpPr>
        <p:spPr>
          <a:xfrm>
            <a:off x="171450" y="488565"/>
            <a:ext cx="8793150" cy="584775"/>
          </a:xfrm>
          <a:prstGeom prst="rect">
            <a:avLst/>
          </a:prstGeom>
          <a:noFill/>
        </p:spPr>
        <p:txBody>
          <a:bodyPr wrap="square">
            <a:spAutoFit/>
          </a:bodyPr>
          <a:lstStyle/>
          <a:p>
            <a:r>
              <a:rPr lang="en-US" sz="1600" b="0" i="0" dirty="0">
                <a:solidFill>
                  <a:schemeClr val="tx1">
                    <a:lumMod val="85000"/>
                    <a:lumOff val="15000"/>
                  </a:schemeClr>
                </a:solidFill>
                <a:effectLst/>
                <a:latin typeface="Söhne"/>
              </a:rPr>
              <a:t>"As a company, we are dedicated to continuous growth and improvement through hard work and a </a:t>
            </a:r>
            <a:r>
              <a:rPr lang="en-US" sz="1600" b="1" i="0" dirty="0">
                <a:solidFill>
                  <a:srgbClr val="F59D21"/>
                </a:solidFill>
                <a:effectLst/>
                <a:latin typeface="Söhne"/>
              </a:rPr>
              <a:t>commitment to excellence</a:t>
            </a:r>
            <a:r>
              <a:rPr lang="en-US" sz="1600" b="0" i="0" dirty="0">
                <a:solidFill>
                  <a:schemeClr val="tx1">
                    <a:lumMod val="85000"/>
                    <a:lumOff val="15000"/>
                  </a:schemeClr>
                </a:solidFill>
                <a:effectLst/>
                <a:latin typeface="Söhne"/>
              </a:rPr>
              <a:t>."</a:t>
            </a:r>
            <a:endParaRPr lang="en-IN" sz="1600" u="sng" dirty="0">
              <a:solidFill>
                <a:schemeClr val="tx1">
                  <a:lumMod val="85000"/>
                  <a:lumOff val="1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1897724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3A48829C-4529-EC4B-B8B8-96B4A2F36E6E}"/>
              </a:ext>
            </a:extLst>
          </p:cNvPr>
          <p:cNvCxnSpPr>
            <a:cxnSpLocks/>
            <a:stCxn id="10" idx="2"/>
            <a:endCxn id="11" idx="0"/>
          </p:cNvCxnSpPr>
          <p:nvPr/>
        </p:nvCxnSpPr>
        <p:spPr>
          <a:xfrm flipH="1">
            <a:off x="4707707" y="1176590"/>
            <a:ext cx="1" cy="320762"/>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F9A2C24-C140-6D92-5034-2113E031F7BF}"/>
              </a:ext>
            </a:extLst>
          </p:cNvPr>
          <p:cNvCxnSpPr>
            <a:cxnSpLocks/>
            <a:stCxn id="11" idx="2"/>
            <a:endCxn id="12" idx="0"/>
          </p:cNvCxnSpPr>
          <p:nvPr/>
        </p:nvCxnSpPr>
        <p:spPr>
          <a:xfrm flipH="1">
            <a:off x="4707706" y="1981094"/>
            <a:ext cx="1" cy="391607"/>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F6C39F8-7520-95E4-1478-AECF9ACD05BB}"/>
              </a:ext>
            </a:extLst>
          </p:cNvPr>
          <p:cNvCxnSpPr>
            <a:cxnSpLocks/>
            <a:endCxn id="34" idx="0"/>
          </p:cNvCxnSpPr>
          <p:nvPr/>
        </p:nvCxnSpPr>
        <p:spPr>
          <a:xfrm flipH="1">
            <a:off x="8323671" y="2857367"/>
            <a:ext cx="17221" cy="3134716"/>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B433EF8-C1C1-82A7-121C-8C4662380E53}"/>
              </a:ext>
            </a:extLst>
          </p:cNvPr>
          <p:cNvCxnSpPr>
            <a:cxnSpLocks/>
            <a:endCxn id="20" idx="0"/>
          </p:cNvCxnSpPr>
          <p:nvPr/>
        </p:nvCxnSpPr>
        <p:spPr>
          <a:xfrm>
            <a:off x="2891109" y="2173167"/>
            <a:ext cx="1" cy="2672584"/>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Black" panose="020B0A02040204020203" pitchFamily="34" charset="0"/>
              <a:ea typeface="Segoe UI Black" panose="020B0A02040204020203" pitchFamily="34" charset="0"/>
            </a:endParaRPr>
          </a:p>
        </p:txBody>
      </p:sp>
      <p:sp>
        <p:nvSpPr>
          <p:cNvPr id="6" name="Rectangle 5">
            <a:extLst>
              <a:ext uri="{FF2B5EF4-FFF2-40B4-BE49-F238E27FC236}">
                <a16:creationId xmlns:a16="http://schemas.microsoft.com/office/drawing/2014/main" id="{B26B1D37-D771-D976-AF1C-18A33F45D96E}"/>
              </a:ext>
            </a:extLst>
          </p:cNvPr>
          <p:cNvSpPr/>
          <p:nvPr/>
        </p:nvSpPr>
        <p:spPr>
          <a:xfrm>
            <a:off x="33335" y="-222"/>
            <a:ext cx="9096377" cy="385762"/>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Segoe UI Black" panose="020B0A02040204020203" pitchFamily="34" charset="0"/>
                <a:ea typeface="Segoe UI Black" panose="020B0A02040204020203" pitchFamily="34" charset="0"/>
              </a:rPr>
              <a:t>Organization Structure</a:t>
            </a:r>
          </a:p>
        </p:txBody>
      </p:sp>
      <p:pic>
        <p:nvPicPr>
          <p:cNvPr id="7" name="Picture 6" descr="Logo&#10;&#10;Description automatically generated">
            <a:extLst>
              <a:ext uri="{FF2B5EF4-FFF2-40B4-BE49-F238E27FC236}">
                <a16:creationId xmlns:a16="http://schemas.microsoft.com/office/drawing/2014/main" id="{C8EC9CE4-AD33-73AB-ECAC-0BDDEB4AF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8" name="Right Triangle 7">
            <a:extLst>
              <a:ext uri="{FF2B5EF4-FFF2-40B4-BE49-F238E27FC236}">
                <a16:creationId xmlns:a16="http://schemas.microsoft.com/office/drawing/2014/main" id="{B3673185-1490-3A79-4D0B-E0FF1AE09CB4}"/>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 name="Rectangle: Rounded Corners 9">
            <a:extLst>
              <a:ext uri="{FF2B5EF4-FFF2-40B4-BE49-F238E27FC236}">
                <a16:creationId xmlns:a16="http://schemas.microsoft.com/office/drawing/2014/main" id="{42F17FB9-8BE0-06D8-3422-7369362DC21F}"/>
              </a:ext>
            </a:extLst>
          </p:cNvPr>
          <p:cNvSpPr/>
          <p:nvPr/>
        </p:nvSpPr>
        <p:spPr>
          <a:xfrm>
            <a:off x="3826644" y="692848"/>
            <a:ext cx="1762127" cy="483742"/>
          </a:xfrm>
          <a:prstGeom prst="roundRect">
            <a:avLst>
              <a:gd name="adj" fmla="val 50000"/>
            </a:avLst>
          </a:prstGeom>
          <a:gradFill>
            <a:gsLst>
              <a:gs pos="0">
                <a:schemeClr val="accent2">
                  <a:lumMod val="67000"/>
                </a:schemeClr>
              </a:gs>
              <a:gs pos="28000">
                <a:schemeClr val="accent2">
                  <a:lumMod val="97000"/>
                  <a:lumOff val="3000"/>
                </a:schemeClr>
              </a:gs>
              <a:gs pos="63000">
                <a:schemeClr val="accent2">
                  <a:lumMod val="60000"/>
                  <a:lumOff val="40000"/>
                </a:schemeClr>
              </a:gs>
            </a:gsLst>
            <a:lin ang="16200000" scaled="1"/>
          </a:gra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Board Of Directors</a:t>
            </a:r>
          </a:p>
        </p:txBody>
      </p:sp>
      <p:sp>
        <p:nvSpPr>
          <p:cNvPr id="11" name="Rectangle: Rounded Corners 10">
            <a:extLst>
              <a:ext uri="{FF2B5EF4-FFF2-40B4-BE49-F238E27FC236}">
                <a16:creationId xmlns:a16="http://schemas.microsoft.com/office/drawing/2014/main" id="{0496789A-550D-3FEB-5C38-789DE0F7378F}"/>
              </a:ext>
            </a:extLst>
          </p:cNvPr>
          <p:cNvSpPr/>
          <p:nvPr/>
        </p:nvSpPr>
        <p:spPr>
          <a:xfrm>
            <a:off x="3826643" y="1497352"/>
            <a:ext cx="1762127" cy="483742"/>
          </a:xfrm>
          <a:prstGeom prst="roundRect">
            <a:avLst>
              <a:gd name="adj" fmla="val 50000"/>
            </a:avLst>
          </a:prstGeom>
          <a:gradFill>
            <a:gsLst>
              <a:gs pos="0">
                <a:schemeClr val="accent2">
                  <a:lumMod val="67000"/>
                </a:schemeClr>
              </a:gs>
              <a:gs pos="28000">
                <a:schemeClr val="accent2">
                  <a:lumMod val="97000"/>
                  <a:lumOff val="3000"/>
                </a:schemeClr>
              </a:gs>
              <a:gs pos="63000">
                <a:schemeClr val="accent2">
                  <a:lumMod val="60000"/>
                  <a:lumOff val="40000"/>
                </a:schemeClr>
              </a:gs>
            </a:gsLst>
            <a:lin ang="16200000" scaled="1"/>
          </a:gra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COO</a:t>
            </a:r>
          </a:p>
        </p:txBody>
      </p:sp>
      <p:sp>
        <p:nvSpPr>
          <p:cNvPr id="12" name="Rectangle: Rounded Corners 11">
            <a:extLst>
              <a:ext uri="{FF2B5EF4-FFF2-40B4-BE49-F238E27FC236}">
                <a16:creationId xmlns:a16="http://schemas.microsoft.com/office/drawing/2014/main" id="{2D0DB390-7CE0-83D7-39ED-B6699841CCFF}"/>
              </a:ext>
            </a:extLst>
          </p:cNvPr>
          <p:cNvSpPr/>
          <p:nvPr/>
        </p:nvSpPr>
        <p:spPr>
          <a:xfrm>
            <a:off x="4007599" y="2372701"/>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Contract Logistics</a:t>
            </a:r>
          </a:p>
        </p:txBody>
      </p:sp>
      <p:sp>
        <p:nvSpPr>
          <p:cNvPr id="13" name="Rectangle: Rounded Corners 12">
            <a:extLst>
              <a:ext uri="{FF2B5EF4-FFF2-40B4-BE49-F238E27FC236}">
                <a16:creationId xmlns:a16="http://schemas.microsoft.com/office/drawing/2014/main" id="{932EC7F4-03A7-DDCB-B0D4-A14CF9646F8B}"/>
              </a:ext>
            </a:extLst>
          </p:cNvPr>
          <p:cNvSpPr/>
          <p:nvPr/>
        </p:nvSpPr>
        <p:spPr>
          <a:xfrm>
            <a:off x="7640787" y="2372701"/>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IT</a:t>
            </a:r>
          </a:p>
        </p:txBody>
      </p:sp>
      <p:sp>
        <p:nvSpPr>
          <p:cNvPr id="14" name="Rectangle: Rounded Corners 13">
            <a:extLst>
              <a:ext uri="{FF2B5EF4-FFF2-40B4-BE49-F238E27FC236}">
                <a16:creationId xmlns:a16="http://schemas.microsoft.com/office/drawing/2014/main" id="{D81E99CF-E59B-D1DB-3D5D-7866DB7C85EA}"/>
              </a:ext>
            </a:extLst>
          </p:cNvPr>
          <p:cNvSpPr/>
          <p:nvPr/>
        </p:nvSpPr>
        <p:spPr>
          <a:xfrm>
            <a:off x="5824193" y="2372701"/>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Finance</a:t>
            </a:r>
          </a:p>
        </p:txBody>
      </p:sp>
      <p:sp>
        <p:nvSpPr>
          <p:cNvPr id="15" name="Rectangle: Rounded Corners 14">
            <a:extLst>
              <a:ext uri="{FF2B5EF4-FFF2-40B4-BE49-F238E27FC236}">
                <a16:creationId xmlns:a16="http://schemas.microsoft.com/office/drawing/2014/main" id="{7C760CE5-5BF3-9822-1FE3-95DBA6F321AF}"/>
              </a:ext>
            </a:extLst>
          </p:cNvPr>
          <p:cNvSpPr/>
          <p:nvPr/>
        </p:nvSpPr>
        <p:spPr>
          <a:xfrm>
            <a:off x="374411" y="2369046"/>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HR </a:t>
            </a:r>
          </a:p>
        </p:txBody>
      </p:sp>
      <p:sp>
        <p:nvSpPr>
          <p:cNvPr id="16" name="Rectangle: Rounded Corners 15">
            <a:extLst>
              <a:ext uri="{FF2B5EF4-FFF2-40B4-BE49-F238E27FC236}">
                <a16:creationId xmlns:a16="http://schemas.microsoft.com/office/drawing/2014/main" id="{8A0E7F3A-FFBA-4C79-02D9-DE6620EF33E6}"/>
              </a:ext>
            </a:extLst>
          </p:cNvPr>
          <p:cNvSpPr/>
          <p:nvPr/>
        </p:nvSpPr>
        <p:spPr>
          <a:xfrm>
            <a:off x="2191005" y="2369046"/>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Transportation</a:t>
            </a:r>
          </a:p>
        </p:txBody>
      </p:sp>
      <p:sp>
        <p:nvSpPr>
          <p:cNvPr id="17" name="Rectangle: Rounded Corners 16">
            <a:extLst>
              <a:ext uri="{FF2B5EF4-FFF2-40B4-BE49-F238E27FC236}">
                <a16:creationId xmlns:a16="http://schemas.microsoft.com/office/drawing/2014/main" id="{60FAFE6F-5736-4D60-89FB-0512D371E21E}"/>
              </a:ext>
            </a:extLst>
          </p:cNvPr>
          <p:cNvSpPr/>
          <p:nvPr/>
        </p:nvSpPr>
        <p:spPr>
          <a:xfrm>
            <a:off x="2191005" y="3043238"/>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East</a:t>
            </a:r>
          </a:p>
        </p:txBody>
      </p:sp>
      <p:sp>
        <p:nvSpPr>
          <p:cNvPr id="18" name="Rectangle: Rounded Corners 17">
            <a:extLst>
              <a:ext uri="{FF2B5EF4-FFF2-40B4-BE49-F238E27FC236}">
                <a16:creationId xmlns:a16="http://schemas.microsoft.com/office/drawing/2014/main" id="{612D66DB-A611-5513-AB41-EABEF476F106}"/>
              </a:ext>
            </a:extLst>
          </p:cNvPr>
          <p:cNvSpPr/>
          <p:nvPr/>
        </p:nvSpPr>
        <p:spPr>
          <a:xfrm>
            <a:off x="2191004" y="3600516"/>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West</a:t>
            </a:r>
          </a:p>
        </p:txBody>
      </p:sp>
      <p:sp>
        <p:nvSpPr>
          <p:cNvPr id="19" name="Rectangle: Rounded Corners 18">
            <a:extLst>
              <a:ext uri="{FF2B5EF4-FFF2-40B4-BE49-F238E27FC236}">
                <a16:creationId xmlns:a16="http://schemas.microsoft.com/office/drawing/2014/main" id="{A9355A06-7E54-492A-0137-0429D8264B0D}"/>
              </a:ext>
            </a:extLst>
          </p:cNvPr>
          <p:cNvSpPr/>
          <p:nvPr/>
        </p:nvSpPr>
        <p:spPr>
          <a:xfrm>
            <a:off x="2191003" y="4205353"/>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North</a:t>
            </a:r>
          </a:p>
        </p:txBody>
      </p:sp>
      <p:sp>
        <p:nvSpPr>
          <p:cNvPr id="20" name="Rectangle: Rounded Corners 19">
            <a:extLst>
              <a:ext uri="{FF2B5EF4-FFF2-40B4-BE49-F238E27FC236}">
                <a16:creationId xmlns:a16="http://schemas.microsoft.com/office/drawing/2014/main" id="{5A18D14F-3C09-DE2A-C658-6517E6654B0E}"/>
              </a:ext>
            </a:extLst>
          </p:cNvPr>
          <p:cNvSpPr/>
          <p:nvPr/>
        </p:nvSpPr>
        <p:spPr>
          <a:xfrm>
            <a:off x="2191003" y="4845751"/>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South</a:t>
            </a:r>
          </a:p>
        </p:txBody>
      </p:sp>
      <p:sp>
        <p:nvSpPr>
          <p:cNvPr id="23" name="Rectangle: Rounded Corners 22">
            <a:extLst>
              <a:ext uri="{FF2B5EF4-FFF2-40B4-BE49-F238E27FC236}">
                <a16:creationId xmlns:a16="http://schemas.microsoft.com/office/drawing/2014/main" id="{24D1B870-97A5-B058-3B6F-0EF5CEB0DE7D}"/>
              </a:ext>
            </a:extLst>
          </p:cNvPr>
          <p:cNvSpPr/>
          <p:nvPr/>
        </p:nvSpPr>
        <p:spPr>
          <a:xfrm>
            <a:off x="4007599" y="2995679"/>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Sales Head</a:t>
            </a:r>
          </a:p>
        </p:txBody>
      </p:sp>
      <p:sp>
        <p:nvSpPr>
          <p:cNvPr id="24" name="Rectangle: Rounded Corners 23">
            <a:extLst>
              <a:ext uri="{FF2B5EF4-FFF2-40B4-BE49-F238E27FC236}">
                <a16:creationId xmlns:a16="http://schemas.microsoft.com/office/drawing/2014/main" id="{5A7BEF72-3C04-160D-4A20-43DB387528A4}"/>
              </a:ext>
            </a:extLst>
          </p:cNvPr>
          <p:cNvSpPr/>
          <p:nvPr/>
        </p:nvSpPr>
        <p:spPr>
          <a:xfrm>
            <a:off x="4007599" y="3600516"/>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KAM</a:t>
            </a:r>
          </a:p>
        </p:txBody>
      </p:sp>
      <p:sp>
        <p:nvSpPr>
          <p:cNvPr id="25" name="Rectangle: Rounded Corners 24">
            <a:extLst>
              <a:ext uri="{FF2B5EF4-FFF2-40B4-BE49-F238E27FC236}">
                <a16:creationId xmlns:a16="http://schemas.microsoft.com/office/drawing/2014/main" id="{44AED2B7-9CE0-7688-8555-9D7009DDDDF9}"/>
              </a:ext>
            </a:extLst>
          </p:cNvPr>
          <p:cNvSpPr/>
          <p:nvPr/>
        </p:nvSpPr>
        <p:spPr>
          <a:xfrm>
            <a:off x="4007599" y="4205353"/>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East</a:t>
            </a:r>
          </a:p>
        </p:txBody>
      </p:sp>
      <p:sp>
        <p:nvSpPr>
          <p:cNvPr id="26" name="Rectangle: Rounded Corners 25">
            <a:extLst>
              <a:ext uri="{FF2B5EF4-FFF2-40B4-BE49-F238E27FC236}">
                <a16:creationId xmlns:a16="http://schemas.microsoft.com/office/drawing/2014/main" id="{9512D09C-769D-4101-294E-6E153DCADD9C}"/>
              </a:ext>
            </a:extLst>
          </p:cNvPr>
          <p:cNvSpPr/>
          <p:nvPr/>
        </p:nvSpPr>
        <p:spPr>
          <a:xfrm>
            <a:off x="4007598" y="4806078"/>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West</a:t>
            </a:r>
          </a:p>
        </p:txBody>
      </p:sp>
      <p:sp>
        <p:nvSpPr>
          <p:cNvPr id="27" name="Rectangle: Rounded Corners 26">
            <a:extLst>
              <a:ext uri="{FF2B5EF4-FFF2-40B4-BE49-F238E27FC236}">
                <a16:creationId xmlns:a16="http://schemas.microsoft.com/office/drawing/2014/main" id="{6C157B19-AB66-8936-D1F1-C196528AE554}"/>
              </a:ext>
            </a:extLst>
          </p:cNvPr>
          <p:cNvSpPr/>
          <p:nvPr/>
        </p:nvSpPr>
        <p:spPr>
          <a:xfrm>
            <a:off x="4007598" y="5433608"/>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North</a:t>
            </a:r>
          </a:p>
        </p:txBody>
      </p:sp>
      <p:sp>
        <p:nvSpPr>
          <p:cNvPr id="28" name="Rectangle: Rounded Corners 27">
            <a:extLst>
              <a:ext uri="{FF2B5EF4-FFF2-40B4-BE49-F238E27FC236}">
                <a16:creationId xmlns:a16="http://schemas.microsoft.com/office/drawing/2014/main" id="{0EE03970-8500-3395-F83B-CCDE1538488C}"/>
              </a:ext>
            </a:extLst>
          </p:cNvPr>
          <p:cNvSpPr/>
          <p:nvPr/>
        </p:nvSpPr>
        <p:spPr>
          <a:xfrm>
            <a:off x="4007597" y="6034333"/>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South</a:t>
            </a:r>
          </a:p>
        </p:txBody>
      </p:sp>
      <p:sp>
        <p:nvSpPr>
          <p:cNvPr id="29" name="Rectangle: Rounded Corners 28">
            <a:extLst>
              <a:ext uri="{FF2B5EF4-FFF2-40B4-BE49-F238E27FC236}">
                <a16:creationId xmlns:a16="http://schemas.microsoft.com/office/drawing/2014/main" id="{2641A0F4-4619-4D90-6206-B52DF3824949}"/>
              </a:ext>
            </a:extLst>
          </p:cNvPr>
          <p:cNvSpPr/>
          <p:nvPr/>
        </p:nvSpPr>
        <p:spPr>
          <a:xfrm>
            <a:off x="5824192" y="3617937"/>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Solution Design</a:t>
            </a:r>
          </a:p>
        </p:txBody>
      </p:sp>
      <p:sp>
        <p:nvSpPr>
          <p:cNvPr id="30" name="Rectangle: Rounded Corners 29">
            <a:extLst>
              <a:ext uri="{FF2B5EF4-FFF2-40B4-BE49-F238E27FC236}">
                <a16:creationId xmlns:a16="http://schemas.microsoft.com/office/drawing/2014/main" id="{73EFF0A3-1D2A-22E6-214D-0C99EE97C1BB}"/>
              </a:ext>
            </a:extLst>
          </p:cNvPr>
          <p:cNvSpPr/>
          <p:nvPr/>
        </p:nvSpPr>
        <p:spPr>
          <a:xfrm>
            <a:off x="7623566" y="3617937"/>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Operations</a:t>
            </a:r>
          </a:p>
        </p:txBody>
      </p:sp>
      <p:sp>
        <p:nvSpPr>
          <p:cNvPr id="31" name="Rectangle: Rounded Corners 30">
            <a:extLst>
              <a:ext uri="{FF2B5EF4-FFF2-40B4-BE49-F238E27FC236}">
                <a16:creationId xmlns:a16="http://schemas.microsoft.com/office/drawing/2014/main" id="{664A084B-C145-DAF1-811E-FDB4F2ACA031}"/>
              </a:ext>
            </a:extLst>
          </p:cNvPr>
          <p:cNvSpPr/>
          <p:nvPr/>
        </p:nvSpPr>
        <p:spPr>
          <a:xfrm>
            <a:off x="7640786" y="4203233"/>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East</a:t>
            </a:r>
          </a:p>
        </p:txBody>
      </p:sp>
      <p:sp>
        <p:nvSpPr>
          <p:cNvPr id="32" name="Rectangle: Rounded Corners 31">
            <a:extLst>
              <a:ext uri="{FF2B5EF4-FFF2-40B4-BE49-F238E27FC236}">
                <a16:creationId xmlns:a16="http://schemas.microsoft.com/office/drawing/2014/main" id="{CACA6540-27A6-7F29-6558-095F2F6129EC}"/>
              </a:ext>
            </a:extLst>
          </p:cNvPr>
          <p:cNvSpPr/>
          <p:nvPr/>
        </p:nvSpPr>
        <p:spPr>
          <a:xfrm>
            <a:off x="7623565" y="4806078"/>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West</a:t>
            </a:r>
          </a:p>
        </p:txBody>
      </p:sp>
      <p:sp>
        <p:nvSpPr>
          <p:cNvPr id="33" name="Rectangle: Rounded Corners 32">
            <a:extLst>
              <a:ext uri="{FF2B5EF4-FFF2-40B4-BE49-F238E27FC236}">
                <a16:creationId xmlns:a16="http://schemas.microsoft.com/office/drawing/2014/main" id="{EAD21FA6-AC97-BD5C-8B23-A2F249CF31A6}"/>
              </a:ext>
            </a:extLst>
          </p:cNvPr>
          <p:cNvSpPr/>
          <p:nvPr/>
        </p:nvSpPr>
        <p:spPr>
          <a:xfrm>
            <a:off x="7623565" y="5420450"/>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North</a:t>
            </a:r>
          </a:p>
        </p:txBody>
      </p:sp>
      <p:sp>
        <p:nvSpPr>
          <p:cNvPr id="34" name="Rectangle: Rounded Corners 33">
            <a:extLst>
              <a:ext uri="{FF2B5EF4-FFF2-40B4-BE49-F238E27FC236}">
                <a16:creationId xmlns:a16="http://schemas.microsoft.com/office/drawing/2014/main" id="{38319870-E082-E881-61FB-9602D159E932}"/>
              </a:ext>
            </a:extLst>
          </p:cNvPr>
          <p:cNvSpPr/>
          <p:nvPr/>
        </p:nvSpPr>
        <p:spPr>
          <a:xfrm>
            <a:off x="7623564" y="5992083"/>
            <a:ext cx="1400213" cy="385762"/>
          </a:xfrm>
          <a:prstGeom prst="roundRect">
            <a:avLst>
              <a:gd name="adj" fmla="val 50000"/>
            </a:avLst>
          </a:prstGeom>
          <a:gradFill flip="none" rotWithShape="1">
            <a:gsLst>
              <a:gs pos="0">
                <a:schemeClr val="accent4">
                  <a:lumMod val="0"/>
                  <a:lumOff val="100000"/>
                </a:schemeClr>
              </a:gs>
              <a:gs pos="24000">
                <a:schemeClr val="accent4">
                  <a:lumMod val="0"/>
                  <a:lumOff val="100000"/>
                </a:schemeClr>
              </a:gs>
              <a:gs pos="81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2">
                    <a:lumMod val="50000"/>
                  </a:schemeClr>
                </a:solidFill>
              </a:rPr>
              <a:t>RM - South</a:t>
            </a:r>
          </a:p>
        </p:txBody>
      </p:sp>
      <p:cxnSp>
        <p:nvCxnSpPr>
          <p:cNvPr id="40" name="Straight Connector 39">
            <a:extLst>
              <a:ext uri="{FF2B5EF4-FFF2-40B4-BE49-F238E27FC236}">
                <a16:creationId xmlns:a16="http://schemas.microsoft.com/office/drawing/2014/main" id="{AB5A7D28-1C32-8CCD-DC92-9D8FD59B0320}"/>
              </a:ext>
            </a:extLst>
          </p:cNvPr>
          <p:cNvCxnSpPr>
            <a:cxnSpLocks/>
          </p:cNvCxnSpPr>
          <p:nvPr/>
        </p:nvCxnSpPr>
        <p:spPr>
          <a:xfrm>
            <a:off x="1074517" y="2186830"/>
            <a:ext cx="7266375" cy="0"/>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A93DB88-63F5-DD47-AFA7-C54980047B5E}"/>
              </a:ext>
            </a:extLst>
          </p:cNvPr>
          <p:cNvCxnSpPr>
            <a:cxnSpLocks/>
            <a:endCxn id="15" idx="0"/>
          </p:cNvCxnSpPr>
          <p:nvPr/>
        </p:nvCxnSpPr>
        <p:spPr>
          <a:xfrm>
            <a:off x="1074518" y="2186830"/>
            <a:ext cx="0" cy="182216"/>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30D12D3-1496-EE56-3842-77D3DB5E77DE}"/>
              </a:ext>
            </a:extLst>
          </p:cNvPr>
          <p:cNvCxnSpPr>
            <a:cxnSpLocks/>
            <a:endCxn id="13" idx="0"/>
          </p:cNvCxnSpPr>
          <p:nvPr/>
        </p:nvCxnSpPr>
        <p:spPr>
          <a:xfrm>
            <a:off x="8340892" y="2173167"/>
            <a:ext cx="2" cy="199534"/>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420BDD0-253F-FC24-15BE-D5F8EACE140C}"/>
              </a:ext>
            </a:extLst>
          </p:cNvPr>
          <p:cNvCxnSpPr>
            <a:cxnSpLocks/>
            <a:stCxn id="12" idx="2"/>
            <a:endCxn id="23" idx="0"/>
          </p:cNvCxnSpPr>
          <p:nvPr/>
        </p:nvCxnSpPr>
        <p:spPr>
          <a:xfrm>
            <a:off x="4707706" y="2758463"/>
            <a:ext cx="0" cy="237216"/>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D4E41C1-3F15-AEA5-E07F-1BCA16C912BA}"/>
              </a:ext>
            </a:extLst>
          </p:cNvPr>
          <p:cNvCxnSpPr>
            <a:cxnSpLocks/>
            <a:endCxn id="14" idx="0"/>
          </p:cNvCxnSpPr>
          <p:nvPr/>
        </p:nvCxnSpPr>
        <p:spPr>
          <a:xfrm>
            <a:off x="6524298" y="2196057"/>
            <a:ext cx="2" cy="176644"/>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9D3043-3E9B-C461-7BB2-640E0E1F5610}"/>
              </a:ext>
            </a:extLst>
          </p:cNvPr>
          <p:cNvCxnSpPr>
            <a:cxnSpLocks/>
          </p:cNvCxnSpPr>
          <p:nvPr/>
        </p:nvCxnSpPr>
        <p:spPr>
          <a:xfrm flipH="1">
            <a:off x="3811387" y="3471586"/>
            <a:ext cx="15256" cy="2748069"/>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F01005-5CB7-C1B6-DC0E-4CC38539F10B}"/>
              </a:ext>
            </a:extLst>
          </p:cNvPr>
          <p:cNvCxnSpPr>
            <a:cxnSpLocks/>
          </p:cNvCxnSpPr>
          <p:nvPr/>
        </p:nvCxnSpPr>
        <p:spPr>
          <a:xfrm flipH="1">
            <a:off x="4707703" y="2877071"/>
            <a:ext cx="3633189" cy="0"/>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46BB49-2D7B-E2F0-1B12-3AE4888AB2B7}"/>
              </a:ext>
            </a:extLst>
          </p:cNvPr>
          <p:cNvCxnSpPr>
            <a:cxnSpLocks/>
            <a:endCxn id="29" idx="0"/>
          </p:cNvCxnSpPr>
          <p:nvPr/>
        </p:nvCxnSpPr>
        <p:spPr>
          <a:xfrm>
            <a:off x="6524297" y="2857367"/>
            <a:ext cx="2" cy="760570"/>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4937923-D6AC-0FCE-A334-CF48077B1E6B}"/>
              </a:ext>
            </a:extLst>
          </p:cNvPr>
          <p:cNvCxnSpPr>
            <a:cxnSpLocks/>
            <a:stCxn id="23" idx="2"/>
          </p:cNvCxnSpPr>
          <p:nvPr/>
        </p:nvCxnSpPr>
        <p:spPr>
          <a:xfrm flipH="1">
            <a:off x="4707700" y="3381441"/>
            <a:ext cx="6" cy="90299"/>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93ED20E-0C4E-F6C7-D4DE-F3994B814D06}"/>
              </a:ext>
            </a:extLst>
          </p:cNvPr>
          <p:cNvCxnSpPr>
            <a:cxnSpLocks/>
          </p:cNvCxnSpPr>
          <p:nvPr/>
        </p:nvCxnSpPr>
        <p:spPr>
          <a:xfrm flipH="1">
            <a:off x="3826643" y="3471586"/>
            <a:ext cx="881057" cy="3105"/>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5DBA687-C4E8-8861-551A-046D0A2864DF}"/>
              </a:ext>
            </a:extLst>
          </p:cNvPr>
          <p:cNvCxnSpPr>
            <a:cxnSpLocks/>
            <a:endCxn id="24" idx="1"/>
          </p:cNvCxnSpPr>
          <p:nvPr/>
        </p:nvCxnSpPr>
        <p:spPr>
          <a:xfrm>
            <a:off x="3850792" y="3791251"/>
            <a:ext cx="156807" cy="2146"/>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0D02E87-F362-27F0-AEC1-A39583146ABE}"/>
              </a:ext>
            </a:extLst>
          </p:cNvPr>
          <p:cNvCxnSpPr>
            <a:cxnSpLocks/>
            <a:endCxn id="25" idx="1"/>
          </p:cNvCxnSpPr>
          <p:nvPr/>
        </p:nvCxnSpPr>
        <p:spPr>
          <a:xfrm>
            <a:off x="3826643" y="4398234"/>
            <a:ext cx="180956" cy="0"/>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6300920-AA35-69A7-84C7-285C7DED9726}"/>
              </a:ext>
            </a:extLst>
          </p:cNvPr>
          <p:cNvCxnSpPr>
            <a:cxnSpLocks/>
          </p:cNvCxnSpPr>
          <p:nvPr/>
        </p:nvCxnSpPr>
        <p:spPr>
          <a:xfrm>
            <a:off x="3829186" y="5003072"/>
            <a:ext cx="156807" cy="2146"/>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17B593B-494C-3867-359B-C7F70C88E9A4}"/>
              </a:ext>
            </a:extLst>
          </p:cNvPr>
          <p:cNvCxnSpPr>
            <a:cxnSpLocks/>
          </p:cNvCxnSpPr>
          <p:nvPr/>
        </p:nvCxnSpPr>
        <p:spPr>
          <a:xfrm>
            <a:off x="3811387" y="5622755"/>
            <a:ext cx="180956" cy="0"/>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884539C-9DE6-5C39-E2F8-8D23586970F1}"/>
              </a:ext>
            </a:extLst>
          </p:cNvPr>
          <p:cNvCxnSpPr>
            <a:cxnSpLocks/>
          </p:cNvCxnSpPr>
          <p:nvPr/>
        </p:nvCxnSpPr>
        <p:spPr>
          <a:xfrm>
            <a:off x="3826643" y="6219655"/>
            <a:ext cx="180956" cy="0"/>
          </a:xfrm>
          <a:prstGeom prst="line">
            <a:avLst/>
          </a:prstGeom>
          <a:ln w="31750">
            <a:solidFill>
              <a:srgbClr val="F59D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671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F0148213-3A63-DC82-5B0C-948A877845FB}"/>
              </a:ext>
            </a:extLst>
          </p:cNvPr>
          <p:cNvGrpSpPr/>
          <p:nvPr/>
        </p:nvGrpSpPr>
        <p:grpSpPr>
          <a:xfrm>
            <a:off x="107298" y="709271"/>
            <a:ext cx="2039627" cy="1431591"/>
            <a:chOff x="880532" y="1615084"/>
            <a:chExt cx="2880000" cy="1431591"/>
          </a:xfrm>
        </p:grpSpPr>
        <p:sp>
          <p:nvSpPr>
            <p:cNvPr id="91" name="TextBox 90">
              <a:extLst>
                <a:ext uri="{FF2B5EF4-FFF2-40B4-BE49-F238E27FC236}">
                  <a16:creationId xmlns:a16="http://schemas.microsoft.com/office/drawing/2014/main" id="{22DF0829-3B9F-E99E-98CB-155FA2E151D8}"/>
                </a:ext>
              </a:extLst>
            </p:cNvPr>
            <p:cNvSpPr txBox="1"/>
            <p:nvPr/>
          </p:nvSpPr>
          <p:spPr>
            <a:xfrm>
              <a:off x="880532" y="1938679"/>
              <a:ext cx="2880000" cy="1107996"/>
            </a:xfrm>
            <a:prstGeom prst="rect">
              <a:avLst/>
            </a:prstGeom>
            <a:noFill/>
          </p:spPr>
          <p:txBody>
            <a:bodyPr wrap="square" lIns="108000" rIns="108000" rtlCol="0">
              <a:spAutoFit/>
            </a:bodyPr>
            <a:lstStyle/>
            <a:p>
              <a:pPr>
                <a:spcAft>
                  <a:spcPts val="600"/>
                </a:spcAft>
              </a:pPr>
              <a:r>
                <a:rPr lang="en-US" sz="1100" dirty="0">
                  <a:latin typeface="Georgia Pro Light" panose="02040302050405020303" pitchFamily="18" charset="0"/>
                  <a:cs typeface="Segoe UI" panose="020B0502040204020203" pitchFamily="34" charset="0"/>
                </a:rPr>
                <a:t>Our expertise in warehouse management systems, we offer clients efficient and accurate inventory mgmt. that enhances productivity &amp; reduces costs."</a:t>
              </a:r>
              <a:endParaRPr lang="da-DK" sz="1100" dirty="0">
                <a:latin typeface="Georgia Pro Light" panose="02040302050405020303" pitchFamily="18" charset="0"/>
                <a:cs typeface="Segoe UI" panose="020B0502040204020203" pitchFamily="34" charset="0"/>
              </a:endParaRPr>
            </a:p>
          </p:txBody>
        </p:sp>
        <p:sp>
          <p:nvSpPr>
            <p:cNvPr id="92" name="TextBox 91">
              <a:extLst>
                <a:ext uri="{FF2B5EF4-FFF2-40B4-BE49-F238E27FC236}">
                  <a16:creationId xmlns:a16="http://schemas.microsoft.com/office/drawing/2014/main" id="{A14E9AE4-B625-2020-7F26-C7AF17BE40AA}"/>
                </a:ext>
              </a:extLst>
            </p:cNvPr>
            <p:cNvSpPr txBox="1"/>
            <p:nvPr/>
          </p:nvSpPr>
          <p:spPr>
            <a:xfrm>
              <a:off x="880532" y="1615084"/>
              <a:ext cx="2880000" cy="307777"/>
            </a:xfrm>
            <a:prstGeom prst="roundRect">
              <a:avLst/>
            </a:prstGeom>
            <a:solidFill>
              <a:srgbClr val="FFC000"/>
            </a:solidFill>
          </p:spPr>
          <p:txBody>
            <a:bodyPr wrap="none" lIns="108000" rIns="108000" rtlCol="0" anchor="ctr">
              <a:noAutofit/>
            </a:bodyPr>
            <a:lstStyle>
              <a:defPPr>
                <a:defRPr lang="en-US"/>
              </a:defPPr>
              <a:lvl1pPr algn="r" defTabSz="914400">
                <a:defRPr sz="1200" b="1">
                  <a:latin typeface="Georgia" panose="02040502050405020303" pitchFamily="18" charset="0"/>
                  <a:cs typeface="Segoe UI" panose="020B0502040204020203" pitchFamily="34" charset="0"/>
                </a:defRPr>
              </a:lvl1pPr>
              <a:lvl2pPr defTabSz="914400"/>
              <a:lvl3pPr defTabSz="914400"/>
              <a:lvl4pPr defTabSz="914400"/>
              <a:lvl5pPr defTabSz="914400"/>
              <a:lvl6pPr defTabSz="914400"/>
              <a:lvl7pPr defTabSz="914400"/>
              <a:lvl8pPr defTabSz="914400"/>
              <a:lvl9pPr defTabSz="914400"/>
            </a:lstStyle>
            <a:p>
              <a:r>
                <a:rPr lang="da-DK" dirty="0"/>
                <a:t>Inventory Management </a:t>
              </a:r>
            </a:p>
          </p:txBody>
        </p:sp>
      </p:grpSp>
      <p:grpSp>
        <p:nvGrpSpPr>
          <p:cNvPr id="83" name="Group 82">
            <a:extLst>
              <a:ext uri="{FF2B5EF4-FFF2-40B4-BE49-F238E27FC236}">
                <a16:creationId xmlns:a16="http://schemas.microsoft.com/office/drawing/2014/main" id="{74D9C82C-1386-3E06-B242-41E039E07429}"/>
              </a:ext>
            </a:extLst>
          </p:cNvPr>
          <p:cNvGrpSpPr/>
          <p:nvPr/>
        </p:nvGrpSpPr>
        <p:grpSpPr>
          <a:xfrm>
            <a:off x="48770" y="3039906"/>
            <a:ext cx="2039627" cy="1600868"/>
            <a:chOff x="880532" y="1615084"/>
            <a:chExt cx="2880000" cy="1600868"/>
          </a:xfrm>
        </p:grpSpPr>
        <p:sp>
          <p:nvSpPr>
            <p:cNvPr id="89" name="TextBox 88">
              <a:extLst>
                <a:ext uri="{FF2B5EF4-FFF2-40B4-BE49-F238E27FC236}">
                  <a16:creationId xmlns:a16="http://schemas.microsoft.com/office/drawing/2014/main" id="{91CA67A1-F517-C066-73D1-2648519FBE8E}"/>
                </a:ext>
              </a:extLst>
            </p:cNvPr>
            <p:cNvSpPr txBox="1"/>
            <p:nvPr/>
          </p:nvSpPr>
          <p:spPr>
            <a:xfrm>
              <a:off x="880532" y="1938679"/>
              <a:ext cx="2880000" cy="1277273"/>
            </a:xfrm>
            <a:prstGeom prst="rect">
              <a:avLst/>
            </a:prstGeom>
            <a:noFill/>
          </p:spPr>
          <p:txBody>
            <a:bodyPr wrap="square" lIns="108000" rIns="108000" rtlCol="0">
              <a:spAutoFit/>
            </a:bodyPr>
            <a:lstStyle/>
            <a:p>
              <a:pPr>
                <a:spcAft>
                  <a:spcPts val="600"/>
                </a:spcAft>
              </a:pPr>
              <a:r>
                <a:rPr lang="en-US" sz="1100" dirty="0">
                  <a:latin typeface="Georgia Pro Light" panose="02040302050405020303" pitchFamily="18" charset="0"/>
                  <a:cs typeface="Segoe UI" panose="020B0502040204020203" pitchFamily="34" charset="0"/>
                </a:rPr>
                <a:t>"Our reporting management expertise, combined with the power of warehouse management systems, provides clients with in-depth insights and analysis for informed decision-making."</a:t>
              </a:r>
              <a:r>
                <a:rPr lang="da-DK" sz="1100" dirty="0">
                  <a:latin typeface="Georgia Pro Light" panose="02040302050405020303" pitchFamily="18" charset="0"/>
                  <a:cs typeface="Segoe UI" panose="020B0502040204020203" pitchFamily="34" charset="0"/>
                </a:rPr>
                <a:t>. </a:t>
              </a:r>
            </a:p>
          </p:txBody>
        </p:sp>
        <p:sp>
          <p:nvSpPr>
            <p:cNvPr id="90" name="TextBox 89">
              <a:extLst>
                <a:ext uri="{FF2B5EF4-FFF2-40B4-BE49-F238E27FC236}">
                  <a16:creationId xmlns:a16="http://schemas.microsoft.com/office/drawing/2014/main" id="{D62A66EF-4475-0D64-5D03-E3D5238732DA}"/>
                </a:ext>
              </a:extLst>
            </p:cNvPr>
            <p:cNvSpPr txBox="1"/>
            <p:nvPr/>
          </p:nvSpPr>
          <p:spPr>
            <a:xfrm>
              <a:off x="880532" y="1615084"/>
              <a:ext cx="2880000" cy="307777"/>
            </a:xfrm>
            <a:prstGeom prst="roundRect">
              <a:avLst/>
            </a:prstGeom>
            <a:solidFill>
              <a:srgbClr val="FFC000"/>
            </a:solidFill>
          </p:spPr>
          <p:txBody>
            <a:bodyPr wrap="none" lIns="108000" rIns="108000" rtlCol="0" anchor="ctr">
              <a:noAutofit/>
            </a:bodyPr>
            <a:lstStyle>
              <a:defPPr>
                <a:defRPr lang="en-US"/>
              </a:defPPr>
              <a:lvl1pPr algn="r" defTabSz="914400">
                <a:defRPr sz="1200" b="1">
                  <a:latin typeface="Georgia" panose="02040502050405020303" pitchFamily="18" charset="0"/>
                  <a:cs typeface="Segoe UI" panose="020B0502040204020203" pitchFamily="34" charset="0"/>
                </a:defRPr>
              </a:lvl1pPr>
              <a:lvl2pPr defTabSz="914400"/>
              <a:lvl3pPr defTabSz="914400"/>
              <a:lvl4pPr defTabSz="914400"/>
              <a:lvl5pPr defTabSz="914400"/>
              <a:lvl6pPr defTabSz="914400"/>
              <a:lvl7pPr defTabSz="914400"/>
              <a:lvl8pPr defTabSz="914400"/>
              <a:lvl9pPr defTabSz="914400"/>
            </a:lstStyle>
            <a:p>
              <a:r>
                <a:rPr lang="da-DK" dirty="0"/>
                <a:t>Reporting Management </a:t>
              </a:r>
            </a:p>
          </p:txBody>
        </p:sp>
      </p:grpSp>
      <p:grpSp>
        <p:nvGrpSpPr>
          <p:cNvPr id="84" name="Group 83">
            <a:extLst>
              <a:ext uri="{FF2B5EF4-FFF2-40B4-BE49-F238E27FC236}">
                <a16:creationId xmlns:a16="http://schemas.microsoft.com/office/drawing/2014/main" id="{3B75786F-7025-207E-C93B-48B3C0238739}"/>
              </a:ext>
            </a:extLst>
          </p:cNvPr>
          <p:cNvGrpSpPr/>
          <p:nvPr/>
        </p:nvGrpSpPr>
        <p:grpSpPr>
          <a:xfrm>
            <a:off x="33334" y="5162298"/>
            <a:ext cx="2039627" cy="1262314"/>
            <a:chOff x="880532" y="1615084"/>
            <a:chExt cx="2880000" cy="1262314"/>
          </a:xfrm>
        </p:grpSpPr>
        <p:sp>
          <p:nvSpPr>
            <p:cNvPr id="87" name="TextBox 86">
              <a:extLst>
                <a:ext uri="{FF2B5EF4-FFF2-40B4-BE49-F238E27FC236}">
                  <a16:creationId xmlns:a16="http://schemas.microsoft.com/office/drawing/2014/main" id="{F82D84C6-F04F-588E-5F23-201728660C20}"/>
                </a:ext>
              </a:extLst>
            </p:cNvPr>
            <p:cNvSpPr txBox="1"/>
            <p:nvPr/>
          </p:nvSpPr>
          <p:spPr>
            <a:xfrm>
              <a:off x="880532" y="1938679"/>
              <a:ext cx="2880000" cy="938719"/>
            </a:xfrm>
            <a:prstGeom prst="rect">
              <a:avLst/>
            </a:prstGeom>
            <a:noFill/>
          </p:spPr>
          <p:txBody>
            <a:bodyPr wrap="square" lIns="108000" rIns="108000" rtlCol="0">
              <a:spAutoFit/>
            </a:bodyPr>
            <a:lstStyle/>
            <a:p>
              <a:pPr>
                <a:spcAft>
                  <a:spcPts val="600"/>
                </a:spcAft>
              </a:pPr>
              <a:r>
                <a:rPr lang="en-US" sz="1100" dirty="0">
                  <a:latin typeface="Georgia Pro Light" panose="02040302050405020303" pitchFamily="18" charset="0"/>
                  <a:cs typeface="Segoe UI" panose="020B0502040204020203" pitchFamily="34" charset="0"/>
                </a:rPr>
                <a:t>"Our proficiency in picking and packing management, supported by WMS, ensures timely and accurate order fulfillment for our clients."</a:t>
              </a:r>
              <a:endParaRPr lang="da-DK" sz="1100" dirty="0">
                <a:latin typeface="Georgia Pro Light" panose="02040302050405020303" pitchFamily="18" charset="0"/>
                <a:cs typeface="Segoe UI" panose="020B0502040204020203" pitchFamily="34" charset="0"/>
              </a:endParaRPr>
            </a:p>
          </p:txBody>
        </p:sp>
        <p:sp>
          <p:nvSpPr>
            <p:cNvPr id="88" name="TextBox 87">
              <a:extLst>
                <a:ext uri="{FF2B5EF4-FFF2-40B4-BE49-F238E27FC236}">
                  <a16:creationId xmlns:a16="http://schemas.microsoft.com/office/drawing/2014/main" id="{4ECA68E7-19D6-7ECC-88A1-CC7E528DE3CA}"/>
                </a:ext>
              </a:extLst>
            </p:cNvPr>
            <p:cNvSpPr txBox="1"/>
            <p:nvPr/>
          </p:nvSpPr>
          <p:spPr>
            <a:xfrm>
              <a:off x="880532" y="1615084"/>
              <a:ext cx="2880000" cy="307777"/>
            </a:xfrm>
            <a:prstGeom prst="roundRect">
              <a:avLst/>
            </a:prstGeom>
            <a:solidFill>
              <a:srgbClr val="FFC000"/>
            </a:solidFill>
          </p:spPr>
          <p:txBody>
            <a:bodyPr wrap="none" lIns="108000" rIns="108000" rtlCol="0" anchor="ctr">
              <a:noAutofit/>
            </a:bodyPr>
            <a:lstStyle>
              <a:defPPr>
                <a:defRPr lang="en-US"/>
              </a:defPPr>
              <a:lvl1pPr algn="r" defTabSz="914400">
                <a:defRPr sz="1200" b="1">
                  <a:latin typeface="Georgia" panose="02040502050405020303" pitchFamily="18" charset="0"/>
                  <a:cs typeface="Segoe UI" panose="020B0502040204020203" pitchFamily="34" charset="0"/>
                </a:defRPr>
              </a:lvl1pPr>
              <a:lvl2pPr defTabSz="914400"/>
              <a:lvl3pPr defTabSz="914400"/>
              <a:lvl4pPr defTabSz="914400"/>
              <a:lvl5pPr defTabSz="914400"/>
              <a:lvl6pPr defTabSz="914400"/>
              <a:lvl7pPr defTabSz="914400"/>
              <a:lvl8pPr defTabSz="914400"/>
              <a:lvl9pPr defTabSz="914400"/>
            </a:lstStyle>
            <a:p>
              <a:r>
                <a:rPr lang="da-DK" dirty="0"/>
                <a:t>Picking And Packing </a:t>
              </a:r>
            </a:p>
          </p:txBody>
        </p:sp>
      </p:grpSp>
      <p:cxnSp>
        <p:nvCxnSpPr>
          <p:cNvPr id="85" name="Straight Connector 84">
            <a:extLst>
              <a:ext uri="{FF2B5EF4-FFF2-40B4-BE49-F238E27FC236}">
                <a16:creationId xmlns:a16="http://schemas.microsoft.com/office/drawing/2014/main" id="{7551E870-735A-3FC3-F724-9E0032CE7FB3}"/>
              </a:ext>
            </a:extLst>
          </p:cNvPr>
          <p:cNvCxnSpPr>
            <a:cxnSpLocks/>
          </p:cNvCxnSpPr>
          <p:nvPr/>
        </p:nvCxnSpPr>
        <p:spPr>
          <a:xfrm>
            <a:off x="49192" y="2727053"/>
            <a:ext cx="19425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F2AEDF8-162E-1C80-2CA1-591DDAE37BDF}"/>
              </a:ext>
            </a:extLst>
          </p:cNvPr>
          <p:cNvCxnSpPr>
            <a:cxnSpLocks/>
          </p:cNvCxnSpPr>
          <p:nvPr/>
        </p:nvCxnSpPr>
        <p:spPr>
          <a:xfrm>
            <a:off x="38063" y="4899981"/>
            <a:ext cx="19425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DFF34E9-13F3-1FA0-78F6-31988EB2F2BC}"/>
              </a:ext>
            </a:extLst>
          </p:cNvPr>
          <p:cNvSpPr/>
          <p:nvPr/>
        </p:nvSpPr>
        <p:spPr>
          <a:xfrm>
            <a:off x="0" y="6476749"/>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Segoe UI Black" panose="020B0A02040204020203" pitchFamily="34" charset="0"/>
                <a:ea typeface="Segoe UI Black" panose="020B0A02040204020203" pitchFamily="34" charset="0"/>
              </a:rPr>
              <a:t>Intelligent &amp; Adaptive Business Processes</a:t>
            </a:r>
          </a:p>
        </p:txBody>
      </p:sp>
      <p:sp>
        <p:nvSpPr>
          <p:cNvPr id="6" name="Rectangle 5">
            <a:extLst>
              <a:ext uri="{FF2B5EF4-FFF2-40B4-BE49-F238E27FC236}">
                <a16:creationId xmlns:a16="http://schemas.microsoft.com/office/drawing/2014/main" id="{B26B1D37-D771-D976-AF1C-18A33F45D96E}"/>
              </a:ext>
            </a:extLst>
          </p:cNvPr>
          <p:cNvSpPr/>
          <p:nvPr/>
        </p:nvSpPr>
        <p:spPr>
          <a:xfrm>
            <a:off x="33335" y="-222"/>
            <a:ext cx="9096377" cy="385762"/>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65000"/>
                    <a:lumOff val="35000"/>
                  </a:schemeClr>
                </a:solidFill>
                <a:latin typeface="Segoe UI Black" panose="020B0A02040204020203" pitchFamily="34" charset="0"/>
                <a:ea typeface="Segoe UI Black" panose="020B0A02040204020203" pitchFamily="34" charset="0"/>
              </a:rPr>
              <a:t>Technology</a:t>
            </a:r>
            <a:endParaRPr lang="en-IN" sz="2000" b="1" dirty="0">
              <a:solidFill>
                <a:schemeClr val="tx1">
                  <a:lumMod val="65000"/>
                  <a:lumOff val="35000"/>
                </a:schemeClr>
              </a:solidFill>
              <a:latin typeface="Segoe UI Black" panose="020B0A02040204020203" pitchFamily="34" charset="0"/>
              <a:ea typeface="Segoe UI Black" panose="020B0A02040204020203" pitchFamily="34" charset="0"/>
            </a:endParaRPr>
          </a:p>
        </p:txBody>
      </p:sp>
      <p:pic>
        <p:nvPicPr>
          <p:cNvPr id="7" name="Picture 6" descr="Logo&#10;&#10;Description automatically generated">
            <a:extLst>
              <a:ext uri="{FF2B5EF4-FFF2-40B4-BE49-F238E27FC236}">
                <a16:creationId xmlns:a16="http://schemas.microsoft.com/office/drawing/2014/main" id="{C8EC9CE4-AD33-73AB-ECAC-0BDDEB4AF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8" name="Right Triangle 7">
            <a:extLst>
              <a:ext uri="{FF2B5EF4-FFF2-40B4-BE49-F238E27FC236}">
                <a16:creationId xmlns:a16="http://schemas.microsoft.com/office/drawing/2014/main" id="{B3673185-1490-3A79-4D0B-E0FF1AE09CB4}"/>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2" name="Picture 11">
            <a:extLst>
              <a:ext uri="{FF2B5EF4-FFF2-40B4-BE49-F238E27FC236}">
                <a16:creationId xmlns:a16="http://schemas.microsoft.com/office/drawing/2014/main" id="{32CBC3CC-D641-40DE-96F6-EF5158069844}"/>
              </a:ext>
            </a:extLst>
          </p:cNvPr>
          <p:cNvPicPr>
            <a:picLocks noGrp="1" noChangeAspect="1"/>
          </p:cNvPicPr>
          <p:nvPr/>
        </p:nvPicPr>
        <p:blipFill>
          <a:blip r:embed="rId3">
            <a:extLst>
              <a:ext uri="{28A0092B-C50C-407E-A947-70E740481C1C}">
                <a14:useLocalDpi xmlns:a14="http://schemas.microsoft.com/office/drawing/2010/main" val="0"/>
              </a:ext>
            </a:extLst>
          </a:blip>
          <a:srcRect l="16630" r="16630"/>
          <a:stretch>
            <a:fillRect/>
          </a:stretch>
        </p:blipFill>
        <p:spPr>
          <a:xfrm>
            <a:off x="2950688" y="1573494"/>
            <a:ext cx="3383639" cy="3383639"/>
          </a:xfrm>
          <a:custGeom>
            <a:avLst/>
            <a:gdLst>
              <a:gd name="connsiteX0" fmla="*/ 1592709 w 3185418"/>
              <a:gd name="connsiteY0" fmla="*/ 0 h 3185418"/>
              <a:gd name="connsiteX1" fmla="*/ 3185418 w 3185418"/>
              <a:gd name="connsiteY1" fmla="*/ 1592709 h 3185418"/>
              <a:gd name="connsiteX2" fmla="*/ 1592709 w 3185418"/>
              <a:gd name="connsiteY2" fmla="*/ 3185418 h 3185418"/>
              <a:gd name="connsiteX3" fmla="*/ 0 w 3185418"/>
              <a:gd name="connsiteY3" fmla="*/ 1592709 h 3185418"/>
              <a:gd name="connsiteX4" fmla="*/ 1592709 w 3185418"/>
              <a:gd name="connsiteY4" fmla="*/ 0 h 318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5418" h="3185418">
                <a:moveTo>
                  <a:pt x="1592709" y="0"/>
                </a:moveTo>
                <a:cubicBezTo>
                  <a:pt x="2472338" y="0"/>
                  <a:pt x="3185418" y="713080"/>
                  <a:pt x="3185418" y="1592709"/>
                </a:cubicBezTo>
                <a:cubicBezTo>
                  <a:pt x="3185418" y="2472338"/>
                  <a:pt x="2472338" y="3185418"/>
                  <a:pt x="1592709" y="3185418"/>
                </a:cubicBezTo>
                <a:cubicBezTo>
                  <a:pt x="713080" y="3185418"/>
                  <a:pt x="0" y="2472338"/>
                  <a:pt x="0" y="1592709"/>
                </a:cubicBezTo>
                <a:cubicBezTo>
                  <a:pt x="0" y="713080"/>
                  <a:pt x="713080" y="0"/>
                  <a:pt x="1592709" y="0"/>
                </a:cubicBezTo>
                <a:close/>
              </a:path>
            </a:pathLst>
          </a:custGeom>
        </p:spPr>
      </p:pic>
      <p:grpSp>
        <p:nvGrpSpPr>
          <p:cNvPr id="45" name="Group 44">
            <a:extLst>
              <a:ext uri="{FF2B5EF4-FFF2-40B4-BE49-F238E27FC236}">
                <a16:creationId xmlns:a16="http://schemas.microsoft.com/office/drawing/2014/main" id="{48E91CD7-D927-42FA-9848-362FC2B341BE}"/>
              </a:ext>
            </a:extLst>
          </p:cNvPr>
          <p:cNvGrpSpPr/>
          <p:nvPr/>
        </p:nvGrpSpPr>
        <p:grpSpPr>
          <a:xfrm>
            <a:off x="7139967" y="686408"/>
            <a:ext cx="1944874" cy="1601263"/>
            <a:chOff x="880532" y="1615084"/>
            <a:chExt cx="2880000" cy="1601263"/>
          </a:xfrm>
        </p:grpSpPr>
        <p:sp>
          <p:nvSpPr>
            <p:cNvPr id="57" name="TextBox 63">
              <a:extLst>
                <a:ext uri="{FF2B5EF4-FFF2-40B4-BE49-F238E27FC236}">
                  <a16:creationId xmlns:a16="http://schemas.microsoft.com/office/drawing/2014/main" id="{CD25008B-B4ED-4576-A98C-CDFBA41CEECB}"/>
                </a:ext>
              </a:extLst>
            </p:cNvPr>
            <p:cNvSpPr txBox="1"/>
            <p:nvPr/>
          </p:nvSpPr>
          <p:spPr>
            <a:xfrm>
              <a:off x="880532" y="1939074"/>
              <a:ext cx="2880000" cy="1277273"/>
            </a:xfrm>
            <a:prstGeom prst="rect">
              <a:avLst/>
            </a:prstGeom>
            <a:noFill/>
          </p:spPr>
          <p:txBody>
            <a:bodyPr wrap="square" lIns="108000" r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1100" dirty="0">
                  <a:latin typeface="Georgia Pro Light" panose="02040302050405020303" pitchFamily="18" charset="0"/>
                  <a:cs typeface="Segoe UI" panose="020B0502040204020203" pitchFamily="34" charset="0"/>
                </a:rPr>
                <a:t>"Through our receiving and put away management expertise, integrated with </a:t>
              </a:r>
              <a:r>
                <a:rPr lang="en-US" sz="1100" dirty="0" err="1">
                  <a:latin typeface="Georgia Pro Light" panose="02040302050405020303" pitchFamily="18" charset="0"/>
                  <a:cs typeface="Segoe UI" panose="020B0502040204020203" pitchFamily="34" charset="0"/>
                </a:rPr>
                <a:t>wms</a:t>
              </a:r>
              <a:r>
                <a:rPr lang="en-US" sz="1100" dirty="0">
                  <a:latin typeface="Georgia Pro Light" panose="02040302050405020303" pitchFamily="18" charset="0"/>
                  <a:cs typeface="Segoe UI" panose="020B0502040204020203" pitchFamily="34" charset="0"/>
                </a:rPr>
                <a:t>, we ensure efficient, accurate, and optimized inventory management for our clients."</a:t>
              </a:r>
              <a:r>
                <a:rPr lang="da-DK" sz="1100" dirty="0">
                  <a:latin typeface="Georgia Pro Light" panose="02040302050405020303" pitchFamily="18" charset="0"/>
                  <a:cs typeface="Segoe UI" panose="020B0502040204020203" pitchFamily="34" charset="0"/>
                </a:rPr>
                <a:t>. </a:t>
              </a:r>
            </a:p>
          </p:txBody>
        </p:sp>
        <p:sp>
          <p:nvSpPr>
            <p:cNvPr id="58" name="TextBox 64">
              <a:extLst>
                <a:ext uri="{FF2B5EF4-FFF2-40B4-BE49-F238E27FC236}">
                  <a16:creationId xmlns:a16="http://schemas.microsoft.com/office/drawing/2014/main" id="{19F9D506-D4CD-4017-8B22-26B7B599CB4C}"/>
                </a:ext>
              </a:extLst>
            </p:cNvPr>
            <p:cNvSpPr txBox="1"/>
            <p:nvPr/>
          </p:nvSpPr>
          <p:spPr>
            <a:xfrm>
              <a:off x="880532" y="1615084"/>
              <a:ext cx="2880000" cy="307777"/>
            </a:xfrm>
            <a:prstGeom prst="roundRect">
              <a:avLst/>
            </a:prstGeom>
            <a:solidFill>
              <a:srgbClr val="FFC000"/>
            </a:solidFill>
          </p:spPr>
          <p:txBody>
            <a:bodyPr wrap="none" lIns="108000" rIns="108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a-DK" sz="1200" b="1" dirty="0">
                  <a:latin typeface="Georgia" panose="02040502050405020303" pitchFamily="18" charset="0"/>
                  <a:cs typeface="Segoe UI" panose="020B0502040204020203" pitchFamily="34" charset="0"/>
                </a:rPr>
                <a:t>Receiving &amp; Put Away </a:t>
              </a:r>
            </a:p>
          </p:txBody>
        </p:sp>
      </p:grpSp>
      <p:grpSp>
        <p:nvGrpSpPr>
          <p:cNvPr id="46" name="Group 45">
            <a:extLst>
              <a:ext uri="{FF2B5EF4-FFF2-40B4-BE49-F238E27FC236}">
                <a16:creationId xmlns:a16="http://schemas.microsoft.com/office/drawing/2014/main" id="{CB428A0B-9054-4DDF-B364-F04D87A544E4}"/>
              </a:ext>
            </a:extLst>
          </p:cNvPr>
          <p:cNvGrpSpPr/>
          <p:nvPr/>
        </p:nvGrpSpPr>
        <p:grpSpPr>
          <a:xfrm>
            <a:off x="7054687" y="2923180"/>
            <a:ext cx="2044442" cy="1290890"/>
            <a:chOff x="733090" y="1615084"/>
            <a:chExt cx="3027442" cy="1290890"/>
          </a:xfrm>
        </p:grpSpPr>
        <p:sp>
          <p:nvSpPr>
            <p:cNvPr id="55" name="TextBox 66">
              <a:extLst>
                <a:ext uri="{FF2B5EF4-FFF2-40B4-BE49-F238E27FC236}">
                  <a16:creationId xmlns:a16="http://schemas.microsoft.com/office/drawing/2014/main" id="{D6FC1E2E-6F60-4B8A-98E5-1322CCAD3A59}"/>
                </a:ext>
              </a:extLst>
            </p:cNvPr>
            <p:cNvSpPr txBox="1"/>
            <p:nvPr/>
          </p:nvSpPr>
          <p:spPr>
            <a:xfrm>
              <a:off x="880532" y="1967255"/>
              <a:ext cx="2880000" cy="938719"/>
            </a:xfrm>
            <a:prstGeom prst="rect">
              <a:avLst/>
            </a:prstGeom>
            <a:noFill/>
          </p:spPr>
          <p:txBody>
            <a:bodyPr wrap="square" lIns="108000" r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1100" dirty="0">
                  <a:latin typeface="Georgia Pro Light" panose="02040302050405020303" pitchFamily="18" charset="0"/>
                  <a:cs typeface="Segoe UI" panose="020B0502040204020203" pitchFamily="34" charset="0"/>
                </a:rPr>
                <a:t>Expert in optimizing warehouse efficiency through </a:t>
              </a:r>
              <a:r>
                <a:rPr lang="en-US" sz="1100" dirty="0" err="1">
                  <a:latin typeface="Georgia Pro Light" panose="02040302050405020303" pitchFamily="18" charset="0"/>
                  <a:cs typeface="Segoe UI" panose="020B0502040204020203" pitchFamily="34" charset="0"/>
                </a:rPr>
                <a:t>WiFi</a:t>
              </a:r>
              <a:r>
                <a:rPr lang="en-US" sz="1100" dirty="0">
                  <a:latin typeface="Georgia Pro Light" panose="02040302050405020303" pitchFamily="18" charset="0"/>
                  <a:cs typeface="Segoe UI" panose="020B0502040204020203" pitchFamily="34" charset="0"/>
                </a:rPr>
                <a:t> network implementation and barcode technology integration.</a:t>
              </a:r>
              <a:endParaRPr lang="da-DK" sz="1100" dirty="0">
                <a:latin typeface="Georgia Pro Light" panose="02040302050405020303" pitchFamily="18" charset="0"/>
                <a:cs typeface="Segoe UI" panose="020B0502040204020203" pitchFamily="34" charset="0"/>
              </a:endParaRPr>
            </a:p>
          </p:txBody>
        </p:sp>
        <p:sp>
          <p:nvSpPr>
            <p:cNvPr id="56" name="TextBox 67">
              <a:extLst>
                <a:ext uri="{FF2B5EF4-FFF2-40B4-BE49-F238E27FC236}">
                  <a16:creationId xmlns:a16="http://schemas.microsoft.com/office/drawing/2014/main" id="{63F059F0-378C-46BF-9A5D-AA874A7C727B}"/>
                </a:ext>
              </a:extLst>
            </p:cNvPr>
            <p:cNvSpPr txBox="1"/>
            <p:nvPr/>
          </p:nvSpPr>
          <p:spPr>
            <a:xfrm>
              <a:off x="733090" y="1615084"/>
              <a:ext cx="3027442" cy="352166"/>
            </a:xfrm>
            <a:prstGeom prst="roundRect">
              <a:avLst/>
            </a:prstGeom>
            <a:solidFill>
              <a:srgbClr val="FFC000"/>
            </a:solidFill>
          </p:spPr>
          <p:txBody>
            <a:bodyPr wrap="none" lIns="108000" rIns="108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a-DK" sz="1200" b="1" dirty="0">
                  <a:latin typeface="Georgia" panose="02040502050405020303" pitchFamily="18" charset="0"/>
                  <a:cs typeface="Segoe UI" panose="020B0502040204020203" pitchFamily="34" charset="0"/>
                </a:rPr>
                <a:t>Wi-fi &amp; Barcode System </a:t>
              </a:r>
            </a:p>
          </p:txBody>
        </p:sp>
      </p:grpSp>
      <p:grpSp>
        <p:nvGrpSpPr>
          <p:cNvPr id="49" name="Group 48">
            <a:extLst>
              <a:ext uri="{FF2B5EF4-FFF2-40B4-BE49-F238E27FC236}">
                <a16:creationId xmlns:a16="http://schemas.microsoft.com/office/drawing/2014/main" id="{FE271472-5903-4285-903B-C0D285288A71}"/>
              </a:ext>
            </a:extLst>
          </p:cNvPr>
          <p:cNvGrpSpPr/>
          <p:nvPr/>
        </p:nvGrpSpPr>
        <p:grpSpPr>
          <a:xfrm>
            <a:off x="7139967" y="4566016"/>
            <a:ext cx="1944874" cy="1770145"/>
            <a:chOff x="880532" y="1615084"/>
            <a:chExt cx="2880000" cy="1770145"/>
          </a:xfrm>
        </p:grpSpPr>
        <p:sp>
          <p:nvSpPr>
            <p:cNvPr id="53" name="TextBox 69">
              <a:extLst>
                <a:ext uri="{FF2B5EF4-FFF2-40B4-BE49-F238E27FC236}">
                  <a16:creationId xmlns:a16="http://schemas.microsoft.com/office/drawing/2014/main" id="{3BCBAAFA-D3E9-4754-B55B-DE94E32679FA}"/>
                </a:ext>
              </a:extLst>
            </p:cNvPr>
            <p:cNvSpPr txBox="1"/>
            <p:nvPr/>
          </p:nvSpPr>
          <p:spPr>
            <a:xfrm>
              <a:off x="880532" y="1938679"/>
              <a:ext cx="2880000" cy="1446550"/>
            </a:xfrm>
            <a:prstGeom prst="rect">
              <a:avLst/>
            </a:prstGeom>
            <a:noFill/>
          </p:spPr>
          <p:txBody>
            <a:bodyPr wrap="square" lIns="108000" r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1100" dirty="0">
                  <a:latin typeface="Georgia Pro Light" panose="02040302050405020303" pitchFamily="18" charset="0"/>
                  <a:cs typeface="Segoe UI" panose="020B0502040204020203" pitchFamily="34" charset="0"/>
                </a:rPr>
                <a:t>"Our location management expertise, combined with the efficiency of warehouse management systems, optimizes warehouse space utilization and reduces handling costs for our clients."</a:t>
              </a:r>
              <a:r>
                <a:rPr lang="da-DK" sz="1100" dirty="0">
                  <a:latin typeface="Georgia Pro Light" panose="02040302050405020303" pitchFamily="18" charset="0"/>
                  <a:cs typeface="Segoe UI" panose="020B0502040204020203" pitchFamily="34" charset="0"/>
                </a:rPr>
                <a:t>. </a:t>
              </a:r>
            </a:p>
          </p:txBody>
        </p:sp>
        <p:sp>
          <p:nvSpPr>
            <p:cNvPr id="54" name="TextBox 70">
              <a:extLst>
                <a:ext uri="{FF2B5EF4-FFF2-40B4-BE49-F238E27FC236}">
                  <a16:creationId xmlns:a16="http://schemas.microsoft.com/office/drawing/2014/main" id="{109216CF-C2D3-49D7-8A60-9064AC8E57B5}"/>
                </a:ext>
              </a:extLst>
            </p:cNvPr>
            <p:cNvSpPr txBox="1"/>
            <p:nvPr/>
          </p:nvSpPr>
          <p:spPr>
            <a:xfrm>
              <a:off x="880532" y="1615084"/>
              <a:ext cx="2880000" cy="307777"/>
            </a:xfrm>
            <a:prstGeom prst="roundRect">
              <a:avLst/>
            </a:prstGeom>
            <a:solidFill>
              <a:srgbClr val="FFC000"/>
            </a:solidFill>
          </p:spPr>
          <p:txBody>
            <a:bodyPr wrap="none" lIns="108000" rIns="108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a-DK" sz="1200" b="1" dirty="0">
                  <a:latin typeface="Georgia" panose="02040502050405020303" pitchFamily="18" charset="0"/>
                  <a:cs typeface="Segoe UI" panose="020B0502040204020203" pitchFamily="34" charset="0"/>
                </a:rPr>
                <a:t>Location Management </a:t>
              </a:r>
            </a:p>
          </p:txBody>
        </p:sp>
      </p:grpSp>
      <p:cxnSp>
        <p:nvCxnSpPr>
          <p:cNvPr id="51" name="Straight Connector 50">
            <a:extLst>
              <a:ext uri="{FF2B5EF4-FFF2-40B4-BE49-F238E27FC236}">
                <a16:creationId xmlns:a16="http://schemas.microsoft.com/office/drawing/2014/main" id="{B6742840-9BB9-4D73-92B5-852FF64F7619}"/>
              </a:ext>
            </a:extLst>
          </p:cNvPr>
          <p:cNvCxnSpPr>
            <a:cxnSpLocks/>
          </p:cNvCxnSpPr>
          <p:nvPr/>
        </p:nvCxnSpPr>
        <p:spPr>
          <a:xfrm>
            <a:off x="7303937" y="2539457"/>
            <a:ext cx="18523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68A1FD2-7811-4262-8C95-875D1D92F4F1}"/>
              </a:ext>
            </a:extLst>
          </p:cNvPr>
          <p:cNvCxnSpPr>
            <a:cxnSpLocks/>
          </p:cNvCxnSpPr>
          <p:nvPr/>
        </p:nvCxnSpPr>
        <p:spPr>
          <a:xfrm>
            <a:off x="7303937" y="4182294"/>
            <a:ext cx="18523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4CB1961-BAC7-DDAB-0073-AC3DFD2BC279}"/>
              </a:ext>
            </a:extLst>
          </p:cNvPr>
          <p:cNvGrpSpPr/>
          <p:nvPr/>
        </p:nvGrpSpPr>
        <p:grpSpPr>
          <a:xfrm>
            <a:off x="1980652" y="1193253"/>
            <a:ext cx="5116675" cy="4116463"/>
            <a:chOff x="340696" y="1297579"/>
            <a:chExt cx="5298622" cy="4262843"/>
          </a:xfrm>
        </p:grpSpPr>
        <p:grpSp>
          <p:nvGrpSpPr>
            <p:cNvPr id="77" name="Group 76">
              <a:extLst>
                <a:ext uri="{FF2B5EF4-FFF2-40B4-BE49-F238E27FC236}">
                  <a16:creationId xmlns:a16="http://schemas.microsoft.com/office/drawing/2014/main" id="{3252BE40-33A5-0136-7058-81681E9387B7}"/>
                </a:ext>
              </a:extLst>
            </p:cNvPr>
            <p:cNvGrpSpPr/>
            <p:nvPr/>
          </p:nvGrpSpPr>
          <p:grpSpPr>
            <a:xfrm>
              <a:off x="909475" y="1348469"/>
              <a:ext cx="4161065" cy="4161064"/>
              <a:chOff x="909475" y="1348469"/>
              <a:chExt cx="4161065" cy="4161064"/>
            </a:xfrm>
          </p:grpSpPr>
          <p:sp>
            <p:nvSpPr>
              <p:cNvPr id="13" name="Oval 12">
                <a:extLst>
                  <a:ext uri="{FF2B5EF4-FFF2-40B4-BE49-F238E27FC236}">
                    <a16:creationId xmlns:a16="http://schemas.microsoft.com/office/drawing/2014/main" id="{54BCB8A0-5610-4780-92EA-F733AEE12294}"/>
                  </a:ext>
                </a:extLst>
              </p:cNvPr>
              <p:cNvSpPr/>
              <p:nvPr/>
            </p:nvSpPr>
            <p:spPr>
              <a:xfrm>
                <a:off x="1296466" y="1675812"/>
                <a:ext cx="3502152" cy="3502152"/>
              </a:xfrm>
              <a:prstGeom prst="ellipse">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85773246-4969-4BA6-9264-0D2495E915DF}"/>
                  </a:ext>
                </a:extLst>
              </p:cNvPr>
              <p:cNvSpPr/>
              <p:nvPr/>
            </p:nvSpPr>
            <p:spPr>
              <a:xfrm>
                <a:off x="909475" y="1348469"/>
                <a:ext cx="4161065" cy="4161064"/>
              </a:xfrm>
              <a:prstGeom prst="ellipse">
                <a:avLst/>
              </a:prstGeom>
              <a:noFill/>
              <a:ln w="38100">
                <a:solidFill>
                  <a:srgbClr val="304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ED526266-A028-4C75-A7E2-4077E8579AA8}"/>
                  </a:ext>
                </a:extLst>
              </p:cNvPr>
              <p:cNvSpPr/>
              <p:nvPr/>
            </p:nvSpPr>
            <p:spPr>
              <a:xfrm>
                <a:off x="2071931" y="2510925"/>
                <a:ext cx="1836153" cy="18361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TextBox 80">
                <a:extLst>
                  <a:ext uri="{FF2B5EF4-FFF2-40B4-BE49-F238E27FC236}">
                    <a16:creationId xmlns:a16="http://schemas.microsoft.com/office/drawing/2014/main" id="{6D1BA83E-5FDA-4FC6-BFF6-E3A6F39075E2}"/>
                  </a:ext>
                </a:extLst>
              </p:cNvPr>
              <p:cNvSpPr txBox="1"/>
              <p:nvPr/>
            </p:nvSpPr>
            <p:spPr>
              <a:xfrm>
                <a:off x="2309217" y="3198169"/>
                <a:ext cx="1361581" cy="98006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400" b="1" dirty="0">
                    <a:solidFill>
                      <a:schemeClr val="tx1">
                        <a:lumMod val="95000"/>
                        <a:lumOff val="5000"/>
                      </a:schemeClr>
                    </a:solidFill>
                    <a:latin typeface="Georgia" panose="02040502050405020303" pitchFamily="18" charset="0"/>
                    <a:cs typeface="Arial" panose="020B0604020202020204" pitchFamily="34" charset="0"/>
                  </a:rPr>
                  <a:t>WMS</a:t>
                </a:r>
              </a:p>
              <a:p>
                <a:pPr algn="ctr"/>
                <a:r>
                  <a:rPr lang="en-US" altLang="ko-KR" sz="1050" b="1" dirty="0">
                    <a:solidFill>
                      <a:schemeClr val="tx1">
                        <a:lumMod val="95000"/>
                        <a:lumOff val="5000"/>
                      </a:schemeClr>
                    </a:solidFill>
                    <a:latin typeface="Georgia" panose="02040502050405020303" pitchFamily="18" charset="0"/>
                    <a:cs typeface="Arial" panose="020B0604020202020204" pitchFamily="34" charset="0"/>
                  </a:rPr>
                  <a:t>Capable of EDI   stroke API Integration </a:t>
                </a:r>
                <a:endParaRPr lang="ko-KR" altLang="en-US" sz="1050" b="1" dirty="0">
                  <a:solidFill>
                    <a:schemeClr val="tx1">
                      <a:lumMod val="95000"/>
                      <a:lumOff val="5000"/>
                    </a:schemeClr>
                  </a:solidFill>
                  <a:latin typeface="Georgia" panose="02040502050405020303" pitchFamily="18" charset="0"/>
                  <a:cs typeface="Arial" panose="020B0604020202020204" pitchFamily="34" charset="0"/>
                </a:endParaRPr>
              </a:p>
            </p:txBody>
          </p:sp>
        </p:grpSp>
        <p:grpSp>
          <p:nvGrpSpPr>
            <p:cNvPr id="74" name="Group 73">
              <a:extLst>
                <a:ext uri="{FF2B5EF4-FFF2-40B4-BE49-F238E27FC236}">
                  <a16:creationId xmlns:a16="http://schemas.microsoft.com/office/drawing/2014/main" id="{556A56E6-391C-13D0-F6B4-39E21AF82F1E}"/>
                </a:ext>
              </a:extLst>
            </p:cNvPr>
            <p:cNvGrpSpPr/>
            <p:nvPr/>
          </p:nvGrpSpPr>
          <p:grpSpPr>
            <a:xfrm>
              <a:off x="978491" y="1297579"/>
              <a:ext cx="1137557" cy="1137557"/>
              <a:chOff x="978491" y="1297579"/>
              <a:chExt cx="1137557" cy="1137557"/>
            </a:xfrm>
          </p:grpSpPr>
          <p:sp>
            <p:nvSpPr>
              <p:cNvPr id="18" name="Oval 17">
                <a:extLst>
                  <a:ext uri="{FF2B5EF4-FFF2-40B4-BE49-F238E27FC236}">
                    <a16:creationId xmlns:a16="http://schemas.microsoft.com/office/drawing/2014/main" id="{9F82CF4F-6865-4311-AA2E-1C62EBBB749E}"/>
                  </a:ext>
                </a:extLst>
              </p:cNvPr>
              <p:cNvSpPr/>
              <p:nvPr/>
            </p:nvSpPr>
            <p:spPr>
              <a:xfrm>
                <a:off x="978491" y="1297579"/>
                <a:ext cx="1137557" cy="1137557"/>
              </a:xfrm>
              <a:prstGeom prst="ellipse">
                <a:avLst/>
              </a:prstGeom>
              <a:solidFill>
                <a:srgbClr val="FFC000"/>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 name="Picture 29" descr="Inventory ">
                <a:extLst>
                  <a:ext uri="{FF2B5EF4-FFF2-40B4-BE49-F238E27FC236}">
                    <a16:creationId xmlns:a16="http://schemas.microsoft.com/office/drawing/2014/main" id="{E958F8F5-2563-40F2-A030-5619EAEC4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469" y="1561557"/>
                <a:ext cx="609600" cy="609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F6BD4C76-D746-6C89-A008-A5AC2B0BD496}"/>
                </a:ext>
              </a:extLst>
            </p:cNvPr>
            <p:cNvGrpSpPr/>
            <p:nvPr/>
          </p:nvGrpSpPr>
          <p:grpSpPr>
            <a:xfrm>
              <a:off x="340696" y="2860223"/>
              <a:ext cx="1137557" cy="1137557"/>
              <a:chOff x="340696" y="2860223"/>
              <a:chExt cx="1137557" cy="1137557"/>
            </a:xfrm>
          </p:grpSpPr>
          <p:sp>
            <p:nvSpPr>
              <p:cNvPr id="22" name="Oval 21">
                <a:extLst>
                  <a:ext uri="{FF2B5EF4-FFF2-40B4-BE49-F238E27FC236}">
                    <a16:creationId xmlns:a16="http://schemas.microsoft.com/office/drawing/2014/main" id="{63117CE8-6CBF-4A4B-BAFD-64443D47149F}"/>
                  </a:ext>
                </a:extLst>
              </p:cNvPr>
              <p:cNvSpPr/>
              <p:nvPr/>
            </p:nvSpPr>
            <p:spPr>
              <a:xfrm>
                <a:off x="340696" y="2860223"/>
                <a:ext cx="1137557" cy="1137557"/>
              </a:xfrm>
              <a:prstGeom prst="ellipse">
                <a:avLst/>
              </a:prstGeom>
              <a:solidFill>
                <a:srgbClr val="FFC000"/>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5" name="Picture 34" descr="Project management ">
                <a:extLst>
                  <a:ext uri="{FF2B5EF4-FFF2-40B4-BE49-F238E27FC236}">
                    <a16:creationId xmlns:a16="http://schemas.microsoft.com/office/drawing/2014/main" id="{BF4F165A-5E05-4237-82AD-0848A9868D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674" y="3124201"/>
                <a:ext cx="609600" cy="609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a:extLst>
                <a:ext uri="{FF2B5EF4-FFF2-40B4-BE49-F238E27FC236}">
                  <a16:creationId xmlns:a16="http://schemas.microsoft.com/office/drawing/2014/main" id="{A86A7C9B-ABDE-8A5B-44D7-0FDD8B04AB28}"/>
                </a:ext>
              </a:extLst>
            </p:cNvPr>
            <p:cNvGrpSpPr/>
            <p:nvPr/>
          </p:nvGrpSpPr>
          <p:grpSpPr>
            <a:xfrm>
              <a:off x="978491" y="4422865"/>
              <a:ext cx="1137557" cy="1137557"/>
              <a:chOff x="978491" y="4422865"/>
              <a:chExt cx="1137557" cy="1137557"/>
            </a:xfrm>
          </p:grpSpPr>
          <p:sp>
            <p:nvSpPr>
              <p:cNvPr id="16" name="Oval 15">
                <a:extLst>
                  <a:ext uri="{FF2B5EF4-FFF2-40B4-BE49-F238E27FC236}">
                    <a16:creationId xmlns:a16="http://schemas.microsoft.com/office/drawing/2014/main" id="{6AE3635B-CA0D-4505-84E5-27C67E9D9963}"/>
                  </a:ext>
                </a:extLst>
              </p:cNvPr>
              <p:cNvSpPr/>
              <p:nvPr/>
            </p:nvSpPr>
            <p:spPr>
              <a:xfrm>
                <a:off x="978491" y="4422865"/>
                <a:ext cx="1137557" cy="1137557"/>
              </a:xfrm>
              <a:prstGeom prst="ellipse">
                <a:avLst/>
              </a:prstGeom>
              <a:solidFill>
                <a:srgbClr val="FFC000"/>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6" name="Picture 35" descr="Package ">
                <a:extLst>
                  <a:ext uri="{FF2B5EF4-FFF2-40B4-BE49-F238E27FC236}">
                    <a16:creationId xmlns:a16="http://schemas.microsoft.com/office/drawing/2014/main" id="{E103307A-515E-4FA9-884F-E50DB84581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469" y="4686843"/>
                <a:ext cx="609600" cy="609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39AE281D-203D-DF78-A434-79875AB0690E}"/>
                </a:ext>
              </a:extLst>
            </p:cNvPr>
            <p:cNvGrpSpPr/>
            <p:nvPr/>
          </p:nvGrpSpPr>
          <p:grpSpPr>
            <a:xfrm>
              <a:off x="3863966" y="4422865"/>
              <a:ext cx="1137557" cy="1137557"/>
              <a:chOff x="3863966" y="4422865"/>
              <a:chExt cx="1137557" cy="1137557"/>
            </a:xfrm>
          </p:grpSpPr>
          <p:sp>
            <p:nvSpPr>
              <p:cNvPr id="17" name="Oval 16">
                <a:extLst>
                  <a:ext uri="{FF2B5EF4-FFF2-40B4-BE49-F238E27FC236}">
                    <a16:creationId xmlns:a16="http://schemas.microsoft.com/office/drawing/2014/main" id="{8559EC5E-0BD1-4667-861C-712821801E38}"/>
                  </a:ext>
                </a:extLst>
              </p:cNvPr>
              <p:cNvSpPr/>
              <p:nvPr/>
            </p:nvSpPr>
            <p:spPr>
              <a:xfrm>
                <a:off x="3863966" y="4422865"/>
                <a:ext cx="1137557" cy="1137557"/>
              </a:xfrm>
              <a:prstGeom prst="ellipse">
                <a:avLst/>
              </a:prstGeom>
              <a:solidFill>
                <a:srgbClr val="FFC000"/>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2" name="Picture 41" descr="Logistics ">
                <a:extLst>
                  <a:ext uri="{FF2B5EF4-FFF2-40B4-BE49-F238E27FC236}">
                    <a16:creationId xmlns:a16="http://schemas.microsoft.com/office/drawing/2014/main" id="{BD04607D-4D92-41E7-8470-DF3BD54FB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7944" y="4686843"/>
                <a:ext cx="609600" cy="609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0E3438FA-D8CE-DC3D-4E59-EF75E29C869E}"/>
                </a:ext>
              </a:extLst>
            </p:cNvPr>
            <p:cNvGrpSpPr/>
            <p:nvPr/>
          </p:nvGrpSpPr>
          <p:grpSpPr>
            <a:xfrm>
              <a:off x="4501761" y="2860223"/>
              <a:ext cx="1137557" cy="1137557"/>
              <a:chOff x="4501761" y="2860223"/>
              <a:chExt cx="1137557" cy="1137557"/>
            </a:xfrm>
          </p:grpSpPr>
          <p:sp>
            <p:nvSpPr>
              <p:cNvPr id="21" name="Oval 20">
                <a:extLst>
                  <a:ext uri="{FF2B5EF4-FFF2-40B4-BE49-F238E27FC236}">
                    <a16:creationId xmlns:a16="http://schemas.microsoft.com/office/drawing/2014/main" id="{538AFF90-5588-47B1-9F37-B69BE99EF5A0}"/>
                  </a:ext>
                </a:extLst>
              </p:cNvPr>
              <p:cNvSpPr/>
              <p:nvPr/>
            </p:nvSpPr>
            <p:spPr>
              <a:xfrm>
                <a:off x="4501761" y="2860223"/>
                <a:ext cx="1137557" cy="1137557"/>
              </a:xfrm>
              <a:prstGeom prst="ellipse">
                <a:avLst/>
              </a:prstGeom>
              <a:solidFill>
                <a:srgbClr val="FFC000"/>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3" name="Picture 42" descr="Wifi ">
                <a:extLst>
                  <a:ext uri="{FF2B5EF4-FFF2-40B4-BE49-F238E27FC236}">
                    <a16:creationId xmlns:a16="http://schemas.microsoft.com/office/drawing/2014/main" id="{48B6A09A-97B7-4D71-ADA3-CAE5E2011C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5739" y="3124201"/>
                <a:ext cx="609600" cy="609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841B4980-33F2-D659-4751-440E29B57243}"/>
                </a:ext>
              </a:extLst>
            </p:cNvPr>
            <p:cNvGrpSpPr/>
            <p:nvPr/>
          </p:nvGrpSpPr>
          <p:grpSpPr>
            <a:xfrm>
              <a:off x="3863966" y="1297579"/>
              <a:ext cx="1137557" cy="1137557"/>
              <a:chOff x="3863966" y="1297579"/>
              <a:chExt cx="1137557" cy="1137557"/>
            </a:xfrm>
          </p:grpSpPr>
          <p:sp>
            <p:nvSpPr>
              <p:cNvPr id="15" name="Oval 14">
                <a:extLst>
                  <a:ext uri="{FF2B5EF4-FFF2-40B4-BE49-F238E27FC236}">
                    <a16:creationId xmlns:a16="http://schemas.microsoft.com/office/drawing/2014/main" id="{D2941334-DD1F-4307-B2ED-388DE72C0592}"/>
                  </a:ext>
                </a:extLst>
              </p:cNvPr>
              <p:cNvSpPr/>
              <p:nvPr/>
            </p:nvSpPr>
            <p:spPr>
              <a:xfrm>
                <a:off x="3863966" y="1297579"/>
                <a:ext cx="1137557" cy="1137557"/>
              </a:xfrm>
              <a:prstGeom prst="ellipse">
                <a:avLst/>
              </a:prstGeom>
              <a:solidFill>
                <a:srgbClr val="FFC000"/>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4" name="Picture 43" descr="Receive ">
                <a:extLst>
                  <a:ext uri="{FF2B5EF4-FFF2-40B4-BE49-F238E27FC236}">
                    <a16:creationId xmlns:a16="http://schemas.microsoft.com/office/drawing/2014/main" id="{69C384DC-A76E-4407-80C2-CE8320FF1B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7944" y="1561557"/>
                <a:ext cx="609600" cy="6096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65655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FF34E9-13F3-1FA0-78F6-31988EB2F2BC}"/>
              </a:ext>
            </a:extLst>
          </p:cNvPr>
          <p:cNvSpPr/>
          <p:nvPr/>
        </p:nvSpPr>
        <p:spPr>
          <a:xfrm>
            <a:off x="0" y="6478562"/>
            <a:ext cx="9144000" cy="385762"/>
          </a:xfrm>
          <a:prstGeom prst="rect">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4" name="Rectangle 103">
            <a:extLst>
              <a:ext uri="{FF2B5EF4-FFF2-40B4-BE49-F238E27FC236}">
                <a16:creationId xmlns:a16="http://schemas.microsoft.com/office/drawing/2014/main" id="{FB3636E8-93A9-2010-9A30-7F6294921690}"/>
              </a:ext>
            </a:extLst>
          </p:cNvPr>
          <p:cNvSpPr/>
          <p:nvPr/>
        </p:nvSpPr>
        <p:spPr>
          <a:xfrm>
            <a:off x="411702" y="6436046"/>
            <a:ext cx="8263737" cy="405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Black" panose="020B0A02040204020203" pitchFamily="34" charset="0"/>
                <a:ea typeface="Segoe UI Black" panose="020B0A02040204020203" pitchFamily="34" charset="0"/>
              </a:rPr>
              <a:t>23 North is at the cross-section of several growth drivers</a:t>
            </a:r>
            <a:endParaRPr lang="en-IN" b="1" dirty="0">
              <a:solidFill>
                <a:schemeClr val="bg1"/>
              </a:solidFill>
              <a:latin typeface="Segoe UI Black" panose="020B0A02040204020203" pitchFamily="34" charset="0"/>
              <a:ea typeface="Segoe UI Black" panose="020B0A02040204020203" pitchFamily="34" charset="0"/>
            </a:endParaRPr>
          </a:p>
        </p:txBody>
      </p:sp>
      <p:sp>
        <p:nvSpPr>
          <p:cNvPr id="3" name="Rectangle 2">
            <a:extLst>
              <a:ext uri="{FF2B5EF4-FFF2-40B4-BE49-F238E27FC236}">
                <a16:creationId xmlns:a16="http://schemas.microsoft.com/office/drawing/2014/main" id="{E06FBC21-D31B-996F-2F60-794FF537FA33}"/>
              </a:ext>
            </a:extLst>
          </p:cNvPr>
          <p:cNvSpPr/>
          <p:nvPr/>
        </p:nvSpPr>
        <p:spPr>
          <a:xfrm>
            <a:off x="0" y="2128837"/>
            <a:ext cx="9144000" cy="2071687"/>
          </a:xfrm>
          <a:prstGeom prst="rect">
            <a:avLst/>
          </a:prstGeom>
          <a:solidFill>
            <a:schemeClr val="bg1">
              <a:lumMod val="95000"/>
            </a:schemeClr>
          </a:solidFill>
          <a:ln w="19050">
            <a:solidFill>
              <a:srgbClr val="F59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latin typeface="Segoe UI Black" panose="020B0A02040204020203" pitchFamily="34" charset="0"/>
                <a:ea typeface="Segoe UI Black" panose="020B0A02040204020203" pitchFamily="34" charset="0"/>
              </a:rPr>
              <a:t>Past Experience: </a:t>
            </a:r>
          </a:p>
          <a:p>
            <a:pPr algn="ctr"/>
            <a:r>
              <a:rPr lang="en-IN" sz="3200" b="1" dirty="0">
                <a:solidFill>
                  <a:schemeClr val="tx1">
                    <a:lumMod val="65000"/>
                    <a:lumOff val="35000"/>
                  </a:schemeClr>
                </a:solidFill>
                <a:latin typeface="Segoe UI Black" panose="020B0A02040204020203" pitchFamily="34" charset="0"/>
                <a:ea typeface="Segoe UI Black" panose="020B0A02040204020203" pitchFamily="34" charset="0"/>
              </a:rPr>
              <a:t>(Similar domain Major Deliverables)</a:t>
            </a:r>
            <a:endParaRPr lang="en-IN" sz="2000" b="1" dirty="0">
              <a:solidFill>
                <a:schemeClr val="tx1">
                  <a:lumMod val="65000"/>
                  <a:lumOff val="35000"/>
                </a:schemeClr>
              </a:solidFill>
              <a:latin typeface="Segoe UI Black" panose="020B0A02040204020203" pitchFamily="34" charset="0"/>
              <a:ea typeface="Segoe UI Black" panose="020B0A02040204020203" pitchFamily="34" charset="0"/>
            </a:endParaRPr>
          </a:p>
        </p:txBody>
      </p:sp>
      <p:pic>
        <p:nvPicPr>
          <p:cNvPr id="6" name="Picture 5" descr="Logo&#10;&#10;Description automatically generated">
            <a:extLst>
              <a:ext uri="{FF2B5EF4-FFF2-40B4-BE49-F238E27FC236}">
                <a16:creationId xmlns:a16="http://schemas.microsoft.com/office/drawing/2014/main" id="{7680C1D3-7F90-1A2A-27F6-07478A1BA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168" y="110337"/>
            <a:ext cx="742611" cy="185653"/>
          </a:xfrm>
          <a:prstGeom prst="rect">
            <a:avLst/>
          </a:prstGeom>
        </p:spPr>
      </p:pic>
      <p:sp>
        <p:nvSpPr>
          <p:cNvPr id="7" name="Right Triangle 6">
            <a:extLst>
              <a:ext uri="{FF2B5EF4-FFF2-40B4-BE49-F238E27FC236}">
                <a16:creationId xmlns:a16="http://schemas.microsoft.com/office/drawing/2014/main" id="{D29F595A-5685-BB5F-84B2-741DF1EAEEEF}"/>
              </a:ext>
            </a:extLst>
          </p:cNvPr>
          <p:cNvSpPr/>
          <p:nvPr/>
        </p:nvSpPr>
        <p:spPr>
          <a:xfrm rot="10800000" flipH="1">
            <a:off x="0" y="-2"/>
            <a:ext cx="928687" cy="738619"/>
          </a:xfrm>
          <a:prstGeom prst="rtTriangle">
            <a:avLst/>
          </a:prstGeom>
          <a:solidFill>
            <a:srgbClr val="F59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927400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6B5AF4766EF14F88BD99138E203E71" ma:contentTypeVersion="10" ma:contentTypeDescription="Create a new document." ma:contentTypeScope="" ma:versionID="9ea686767de959ebe62abb57c16805d8">
  <xsd:schema xmlns:xsd="http://www.w3.org/2001/XMLSchema" xmlns:xs="http://www.w3.org/2001/XMLSchema" xmlns:p="http://schemas.microsoft.com/office/2006/metadata/properties" xmlns:ns3="730a03f4-c94f-452e-9be1-8ae7f6cb9360" xmlns:ns4="a6655d8c-374c-4417-baaa-afaa21e3b75f" targetNamespace="http://schemas.microsoft.com/office/2006/metadata/properties" ma:root="true" ma:fieldsID="ba0332a5ad656901e1b7a84d3f496518" ns3:_="" ns4:_="">
    <xsd:import namespace="730a03f4-c94f-452e-9be1-8ae7f6cb9360"/>
    <xsd:import namespace="a6655d8c-374c-4417-baaa-afaa21e3b75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ObjectDetectorVersions"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0a03f4-c94f-452e-9be1-8ae7f6cb93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6655d8c-374c-4417-baaa-afaa21e3b75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730a03f4-c94f-452e-9be1-8ae7f6cb936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FDD9CB-D0D1-4F9A-B510-3C77F79551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0a03f4-c94f-452e-9be1-8ae7f6cb9360"/>
    <ds:schemaRef ds:uri="a6655d8c-374c-4417-baaa-afaa21e3b7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FF0297-9480-449D-B261-348F5852BEEC}">
  <ds:schemaRefs>
    <ds:schemaRef ds:uri="http://schemas.microsoft.com/office/infopath/2007/PartnerControls"/>
    <ds:schemaRef ds:uri="http://purl.org/dc/elements/1.1/"/>
    <ds:schemaRef ds:uri="http://schemas.microsoft.com/office/2006/metadata/properties"/>
    <ds:schemaRef ds:uri="http://www.w3.org/XML/1998/namespace"/>
    <ds:schemaRef ds:uri="http://schemas.microsoft.com/office/2006/documentManagement/types"/>
    <ds:schemaRef ds:uri="a6655d8c-374c-4417-baaa-afaa21e3b75f"/>
    <ds:schemaRef ds:uri="http://purl.org/dc/dcmitype/"/>
    <ds:schemaRef ds:uri="http://schemas.openxmlformats.org/package/2006/metadata/core-properties"/>
    <ds:schemaRef ds:uri="730a03f4-c94f-452e-9be1-8ae7f6cb9360"/>
    <ds:schemaRef ds:uri="http://purl.org/dc/terms/"/>
  </ds:schemaRefs>
</ds:datastoreItem>
</file>

<file path=customXml/itemProps3.xml><?xml version="1.0" encoding="utf-8"?>
<ds:datastoreItem xmlns:ds="http://schemas.openxmlformats.org/officeDocument/2006/customXml" ds:itemID="{EDD26E52-E0F2-4D49-AB25-78653361F1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11311</TotalTime>
  <Words>1450</Words>
  <Application>Microsoft Office PowerPoint</Application>
  <PresentationFormat>On-screen Show (4:3)</PresentationFormat>
  <Paragraphs>430</Paragraphs>
  <Slides>24</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Batang</vt:lpstr>
      <vt:lpstr>Abadi Extra Light</vt:lpstr>
      <vt:lpstr>Arial</vt:lpstr>
      <vt:lpstr>Calibri</vt:lpstr>
      <vt:lpstr>Calibri Light</vt:lpstr>
      <vt:lpstr>Courier New</vt:lpstr>
      <vt:lpstr>Georgia</vt:lpstr>
      <vt:lpstr>Georgia Pro Light</vt:lpstr>
      <vt:lpstr>Segoe UI</vt:lpstr>
      <vt:lpstr>Segoe UI Black</vt:lpstr>
      <vt:lpstr>Segoe UI Semibold</vt:lpstr>
      <vt:lpstr>Söhne</vt:lpstr>
      <vt:lpstr>Wingdings</vt:lpstr>
      <vt:lpstr>Office Theme</vt:lpstr>
      <vt:lpstr>PowerPoint Presentation</vt:lpstr>
      <vt:lpstr>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Sarvesh Tiwari</dc:creator>
  <cp:lastModifiedBy>Asif Mohammed</cp:lastModifiedBy>
  <cp:revision>86</cp:revision>
  <cp:lastPrinted>2023-03-28T03:58:56Z</cp:lastPrinted>
  <dcterms:created xsi:type="dcterms:W3CDTF">2023-02-13T09:28:31Z</dcterms:created>
  <dcterms:modified xsi:type="dcterms:W3CDTF">2024-09-25T12:06:37Z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0x010100116B5AF4766EF14F88BD99138E203E71</vt:lpwstr>
  </property>
</Properties>
</file>